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diagrams/layout1.xml" ContentType="application/vnd.openxmlformats-officedocument.drawingml.diagramLayout+xml"/>
  <Override PartName="/ppt/slideMasters/slideMaster4.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047" r:id="rId1"/>
    <p:sldMasterId id="2147485059" r:id="rId2"/>
    <p:sldMasterId id="2147485071" r:id="rId3"/>
    <p:sldMasterId id="2147485083" r:id="rId4"/>
  </p:sldMasterIdLst>
  <p:notesMasterIdLst>
    <p:notesMasterId r:id="rId17"/>
  </p:notesMasterIdLst>
  <p:handoutMasterIdLst>
    <p:handoutMasterId r:id="rId18"/>
  </p:handoutMasterIdLst>
  <p:sldIdLst>
    <p:sldId id="792" r:id="rId5"/>
    <p:sldId id="772" r:id="rId6"/>
    <p:sldId id="785" r:id="rId7"/>
    <p:sldId id="783" r:id="rId8"/>
    <p:sldId id="788" r:id="rId9"/>
    <p:sldId id="789" r:id="rId10"/>
    <p:sldId id="793" r:id="rId11"/>
    <p:sldId id="790" r:id="rId12"/>
    <p:sldId id="794" r:id="rId13"/>
    <p:sldId id="795" r:id="rId14"/>
    <p:sldId id="796" r:id="rId15"/>
    <p:sldId id="768" r:id="rId16"/>
  </p:sldIdLst>
  <p:sldSz cx="9144000" cy="6858000" type="screen4x3"/>
  <p:notesSz cx="6735763" cy="9866313"/>
  <p:defaultTextStyle>
    <a:defPPr>
      <a:defRPr lang="fr-FR"/>
    </a:defPPr>
    <a:lvl1pPr algn="l" rtl="0" eaLnBrk="0" fontAlgn="base" hangingPunct="0">
      <a:spcBef>
        <a:spcPct val="0"/>
      </a:spcBef>
      <a:spcAft>
        <a:spcPct val="0"/>
      </a:spcAft>
      <a:defRPr kern="1200">
        <a:solidFill>
          <a:schemeClr val="tx1"/>
        </a:solidFill>
        <a:latin typeface="Arial" charset="0"/>
        <a:ea typeface="Arial" charset="0"/>
        <a:cs typeface="Arial" charset="0"/>
      </a:defRPr>
    </a:lvl1pPr>
    <a:lvl2pPr marL="457200" algn="l" rtl="0" eaLnBrk="0" fontAlgn="base" hangingPunct="0">
      <a:spcBef>
        <a:spcPct val="0"/>
      </a:spcBef>
      <a:spcAft>
        <a:spcPct val="0"/>
      </a:spcAft>
      <a:defRPr kern="1200">
        <a:solidFill>
          <a:schemeClr val="tx1"/>
        </a:solidFill>
        <a:latin typeface="Arial" charset="0"/>
        <a:ea typeface="Arial" charset="0"/>
        <a:cs typeface="Arial" charset="0"/>
      </a:defRPr>
    </a:lvl2pPr>
    <a:lvl3pPr marL="914400" algn="l" rtl="0" eaLnBrk="0" fontAlgn="base" hangingPunct="0">
      <a:spcBef>
        <a:spcPct val="0"/>
      </a:spcBef>
      <a:spcAft>
        <a:spcPct val="0"/>
      </a:spcAft>
      <a:defRPr kern="1200">
        <a:solidFill>
          <a:schemeClr val="tx1"/>
        </a:solidFill>
        <a:latin typeface="Arial" charset="0"/>
        <a:ea typeface="Arial" charset="0"/>
        <a:cs typeface="Arial" charset="0"/>
      </a:defRPr>
    </a:lvl3pPr>
    <a:lvl4pPr marL="1371600" algn="l" rtl="0" eaLnBrk="0" fontAlgn="base" hangingPunct="0">
      <a:spcBef>
        <a:spcPct val="0"/>
      </a:spcBef>
      <a:spcAft>
        <a:spcPct val="0"/>
      </a:spcAft>
      <a:defRPr kern="1200">
        <a:solidFill>
          <a:schemeClr val="tx1"/>
        </a:solidFill>
        <a:latin typeface="Arial" charset="0"/>
        <a:ea typeface="Arial" charset="0"/>
        <a:cs typeface="Arial" charset="0"/>
      </a:defRPr>
    </a:lvl4pPr>
    <a:lvl5pPr marL="1828800" algn="l" rtl="0" eaLnBrk="0" fontAlgn="base" hangingPunct="0">
      <a:spcBef>
        <a:spcPct val="0"/>
      </a:spcBef>
      <a:spcAft>
        <a:spcPct val="0"/>
      </a:spcAft>
      <a:defRPr kern="1200">
        <a:solidFill>
          <a:schemeClr val="tx1"/>
        </a:solidFill>
        <a:latin typeface="Arial" charset="0"/>
        <a:ea typeface="Arial" charset="0"/>
        <a:cs typeface="Arial" charset="0"/>
      </a:defRPr>
    </a:lvl5pPr>
    <a:lvl6pPr marL="2286000" algn="l" defTabSz="914400" rtl="0" eaLnBrk="1" latinLnBrk="0" hangingPunct="1">
      <a:defRPr kern="1200">
        <a:solidFill>
          <a:schemeClr val="tx1"/>
        </a:solidFill>
        <a:latin typeface="Arial" charset="0"/>
        <a:ea typeface="Arial" charset="0"/>
        <a:cs typeface="Arial" charset="0"/>
      </a:defRPr>
    </a:lvl6pPr>
    <a:lvl7pPr marL="2743200" algn="l" defTabSz="914400" rtl="0" eaLnBrk="1" latinLnBrk="0" hangingPunct="1">
      <a:defRPr kern="1200">
        <a:solidFill>
          <a:schemeClr val="tx1"/>
        </a:solidFill>
        <a:latin typeface="Arial" charset="0"/>
        <a:ea typeface="Arial" charset="0"/>
        <a:cs typeface="Arial" charset="0"/>
      </a:defRPr>
    </a:lvl7pPr>
    <a:lvl8pPr marL="3200400" algn="l" defTabSz="914400" rtl="0" eaLnBrk="1" latinLnBrk="0" hangingPunct="1">
      <a:defRPr kern="1200">
        <a:solidFill>
          <a:schemeClr val="tx1"/>
        </a:solidFill>
        <a:latin typeface="Arial" charset="0"/>
        <a:ea typeface="Arial" charset="0"/>
        <a:cs typeface="Arial" charset="0"/>
      </a:defRPr>
    </a:lvl8pPr>
    <a:lvl9pPr marL="3657600" algn="l" defTabSz="914400" rtl="0" eaLnBrk="1" latinLnBrk="0" hangingPunct="1">
      <a:defRPr kern="1200">
        <a:solidFill>
          <a:schemeClr val="tx1"/>
        </a:solidFill>
        <a:latin typeface="Arial" charset="0"/>
        <a:ea typeface="Arial" charset="0"/>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299" userDrawn="1">
          <p15:clr>
            <a:srgbClr val="A4A3A4"/>
          </p15:clr>
        </p15:guide>
        <p15:guide id="2" pos="2039" userDrawn="1">
          <p15:clr>
            <a:srgbClr val="A4A3A4"/>
          </p15:clr>
        </p15:guide>
        <p15:guide id="3" orient="horz" pos="3108" userDrawn="1">
          <p15:clr>
            <a:srgbClr val="A4A3A4"/>
          </p15:clr>
        </p15:guide>
        <p15:guide id="4"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000000"/>
        </p14:laserClr>
      </p:ext>
      <p:ext uri="{2FDB2607-1784-4EEB-B798-7EB5836EED8A}">
        <p14:showMediaCtrls xmlns:p14="http://schemas.microsoft.com/office/powerpoint/2010/main" xmlns="" val="1"/>
      </p:ext>
    </p:extLst>
  </p:showPr>
  <p:clrMru>
    <a:srgbClr val="0000CC"/>
    <a:srgbClr val="1F7EE7"/>
    <a:srgbClr val="CC0000"/>
    <a:srgbClr val="0C7CD2"/>
    <a:srgbClr val="AE1517"/>
    <a:srgbClr val="7DD330"/>
    <a:srgbClr val="00CC00"/>
    <a:srgbClr val="486DA2"/>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202" autoAdjust="0"/>
    <p:restoredTop sz="82739" autoAdjust="0"/>
  </p:normalViewPr>
  <p:slideViewPr>
    <p:cSldViewPr>
      <p:cViewPr varScale="1">
        <p:scale>
          <a:sx n="60" d="100"/>
          <a:sy n="60" d="100"/>
        </p:scale>
        <p:origin x="-1560" y="204"/>
      </p:cViewPr>
      <p:guideLst>
        <p:guide orient="horz" pos="2160"/>
        <p:guide pos="2880"/>
      </p:guideLst>
    </p:cSldViewPr>
  </p:slideViewPr>
  <p:outlineViewPr>
    <p:cViewPr>
      <p:scale>
        <a:sx n="33" d="100"/>
        <a:sy n="33" d="100"/>
      </p:scale>
      <p:origin x="0" y="0"/>
    </p:cViewPr>
  </p:outlineViewPr>
  <p:notesTextViewPr>
    <p:cViewPr>
      <p:scale>
        <a:sx n="50" d="100"/>
        <a:sy n="50" d="100"/>
      </p:scale>
      <p:origin x="0" y="0"/>
    </p:cViewPr>
  </p:notesTextViewPr>
  <p:sorterViewPr>
    <p:cViewPr varScale="1">
      <p:scale>
        <a:sx n="100" d="100"/>
        <a:sy n="100" d="100"/>
      </p:scale>
      <p:origin x="0" y="0"/>
    </p:cViewPr>
  </p:sorterViewPr>
  <p:notesViewPr>
    <p:cSldViewPr>
      <p:cViewPr varScale="1">
        <p:scale>
          <a:sx n="65" d="100"/>
          <a:sy n="65" d="100"/>
        </p:scale>
        <p:origin x="2898" y="54"/>
      </p:cViewPr>
      <p:guideLst>
        <p:guide orient="horz" pos="3299"/>
        <p:guide orient="horz" pos="3108"/>
        <p:guide pos="2039"/>
        <p:guide pos="2122"/>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1" Type="http://schemas.openxmlformats.org/officeDocument/2006/relationships/image" Target="../media/image4.png"/></Relationships>
</file>

<file path=ppt/diagrams/_rels/drawing1.xml.rels><?xml version="1.0" encoding="UTF-8" standalone="yes"?>
<Relationships xmlns="http://schemas.openxmlformats.org/package/2006/relationships"><Relationship Id="rId1" Type="http://schemas.openxmlformats.org/officeDocument/2006/relationships/image" Target="../media/image41.png"/></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5C2C81-DA69-4710-99AE-B2ABA612FF9E}" type="doc">
      <dgm:prSet loTypeId="urn:microsoft.com/office/officeart/2008/layout/VerticalCurvedList" loCatId="list" qsTypeId="urn:microsoft.com/office/officeart/2005/8/quickstyle/simple3" qsCatId="simple" csTypeId="urn:microsoft.com/office/officeart/2005/8/colors/accent0_1" csCatId="mainScheme" phldr="1"/>
      <dgm:spPr/>
      <dgm:t>
        <a:bodyPr/>
        <a:lstStyle/>
        <a:p>
          <a:endParaRPr lang="en-US"/>
        </a:p>
      </dgm:t>
    </dgm:pt>
    <dgm:pt modelId="{FBEF9F7F-2E7B-4FA9-9673-DDFDDE686871}">
      <dgm:prSet custT="1"/>
      <dgm:spPr/>
      <dgm:t>
        <a:bodyPr/>
        <a:lstStyle/>
        <a:p>
          <a:pPr algn="just"/>
          <a:r>
            <a:rPr lang="mn-MN" sz="1400" dirty="0" smtClean="0">
              <a:latin typeface="Arial" panose="020B0604020202020204" pitchFamily="34" charset="0"/>
              <a:cs typeface="Arial" panose="020B0604020202020204" pitchFamily="34" charset="0"/>
            </a:rPr>
            <a:t>Эмнэлгийн төрөлжсөн мэргэжлийн багийн дүгнэлтийг үндэслэн хүүхдийн хөгжлийн бэрхшээлтэй эсэхийг </a:t>
          </a:r>
          <a:r>
            <a:rPr lang="mn-MN" sz="1400" b="1" dirty="0" smtClean="0">
              <a:solidFill>
                <a:schemeClr val="tx2"/>
              </a:solidFill>
              <a:latin typeface="Arial" panose="020B0604020202020204" pitchFamily="34" charset="0"/>
              <a:cs typeface="Arial" panose="020B0604020202020204" pitchFamily="34" charset="0"/>
            </a:rPr>
            <a:t>тогтоох</a:t>
          </a:r>
          <a:r>
            <a:rPr lang="mn-MN" sz="1400" dirty="0" smtClean="0">
              <a:latin typeface="Arial" panose="020B0604020202020204" pitchFamily="34" charset="0"/>
              <a:cs typeface="Arial" panose="020B0604020202020204" pitchFamily="34" charset="0"/>
            </a:rPr>
            <a:t>, байнгын асаргаа шаардлагатай хөгжлийн бэрхшээлтэй хүүхдийг </a:t>
          </a:r>
          <a:r>
            <a:rPr lang="mn-MN" sz="1400" b="1" dirty="0" smtClean="0">
              <a:solidFill>
                <a:schemeClr val="tx2"/>
              </a:solidFill>
              <a:latin typeface="Arial" panose="020B0604020202020204" pitchFamily="34" charset="0"/>
              <a:cs typeface="Arial" panose="020B0604020202020204" pitchFamily="34" charset="0"/>
            </a:rPr>
            <a:t>тодорхойлох,</a:t>
          </a:r>
          <a:r>
            <a:rPr lang="mn-MN" sz="1400" dirty="0" smtClean="0">
              <a:latin typeface="Arial" panose="020B0604020202020204" pitchFamily="34" charset="0"/>
              <a:cs typeface="Arial" panose="020B0604020202020204" pitchFamily="34" charset="0"/>
            </a:rPr>
            <a:t> асаргаанд байх </a:t>
          </a:r>
          <a:r>
            <a:rPr lang="mn-MN" sz="1400" b="1" dirty="0" smtClean="0">
              <a:solidFill>
                <a:schemeClr val="tx2"/>
              </a:solidFill>
              <a:latin typeface="Arial" panose="020B0604020202020204" pitchFamily="34" charset="0"/>
              <a:cs typeface="Arial" panose="020B0604020202020204" pitchFamily="34" charset="0"/>
            </a:rPr>
            <a:t>хугацааг сунгах, цуцлах </a:t>
          </a:r>
          <a:r>
            <a:rPr lang="mn-MN" sz="1400" dirty="0" smtClean="0">
              <a:latin typeface="Arial" panose="020B0604020202020204" pitchFamily="34" charset="0"/>
              <a:cs typeface="Arial" panose="020B0604020202020204" pitchFamily="34" charset="0"/>
            </a:rPr>
            <a:t>шийдвэр гаргах.</a:t>
          </a:r>
          <a:endParaRPr lang="en-US" sz="1400" dirty="0">
            <a:latin typeface="Arial" panose="020B0604020202020204" pitchFamily="34" charset="0"/>
            <a:cs typeface="Arial" panose="020B0604020202020204" pitchFamily="34" charset="0"/>
          </a:endParaRPr>
        </a:p>
      </dgm:t>
    </dgm:pt>
    <dgm:pt modelId="{DE6026B0-EA1C-4B4A-AE0C-7F9D85172F3A}" type="parTrans" cxnId="{90BB68AF-C51A-44F1-B013-7F74964AF5F3}">
      <dgm:prSet/>
      <dgm:spPr/>
      <dgm:t>
        <a:bodyPr/>
        <a:lstStyle/>
        <a:p>
          <a:endParaRPr lang="en-US"/>
        </a:p>
      </dgm:t>
    </dgm:pt>
    <dgm:pt modelId="{92E3F96E-56E0-46C1-B500-E0F01610A7FA}" type="sibTrans" cxnId="{90BB68AF-C51A-44F1-B013-7F74964AF5F3}">
      <dgm:prSet/>
      <dgm:spPr/>
      <dgm:t>
        <a:bodyPr/>
        <a:lstStyle/>
        <a:p>
          <a:endParaRPr lang="en-US"/>
        </a:p>
      </dgm:t>
    </dgm:pt>
    <dgm:pt modelId="{2E219065-699B-4901-9A44-AC8AC928CB77}">
      <dgm:prSet custT="1"/>
      <dgm:spPr/>
      <dgm:t>
        <a:bodyPr/>
        <a:lstStyle/>
        <a:p>
          <a:pPr algn="just"/>
          <a:r>
            <a:rPr lang="mn-MN" sz="1400" dirty="0" smtClean="0">
              <a:latin typeface="Arial" panose="020B0604020202020204" pitchFamily="34" charset="0"/>
              <a:cs typeface="Arial" panose="020B0604020202020204" pitchFamily="34" charset="0"/>
            </a:rPr>
            <a:t>Хөгжлийн бэрхшээлтэй хүүхдийг эрүүл мэнд, боловсрол, нийгмийн хамгааллын үйлчилгээнд хамруулах талаар шийдвэр гаргах, шаардлагатай гэж үзвэл </a:t>
          </a:r>
          <a:r>
            <a:rPr lang="mn-MN" sz="1400" b="1" dirty="0" smtClean="0">
              <a:solidFill>
                <a:schemeClr val="tx2"/>
              </a:solidFill>
              <a:latin typeface="Arial" panose="020B0604020202020204" pitchFamily="34" charset="0"/>
              <a:cs typeface="Arial" panose="020B0604020202020204" pitchFamily="34" charset="0"/>
            </a:rPr>
            <a:t>харьяалал харгалзахгүйгээр </a:t>
          </a:r>
          <a:r>
            <a:rPr lang="mn-MN" sz="1400" dirty="0" smtClean="0">
              <a:latin typeface="Arial" panose="020B0604020202020204" pitchFamily="34" charset="0"/>
              <a:cs typeface="Arial" panose="020B0604020202020204" pitchFamily="34" charset="0"/>
            </a:rPr>
            <a:t>эрүүл мэндийн болон боловсролын </a:t>
          </a:r>
          <a:r>
            <a:rPr lang="mn-MN" sz="1400" b="1" dirty="0" smtClean="0">
              <a:solidFill>
                <a:schemeClr val="tx2"/>
              </a:solidFill>
              <a:latin typeface="Arial" panose="020B0604020202020204" pitchFamily="34" charset="0"/>
              <a:cs typeface="Arial" panose="020B0604020202020204" pitchFamily="34" charset="0"/>
            </a:rPr>
            <a:t>үйлчилгээнд</a:t>
          </a:r>
          <a:r>
            <a:rPr lang="mn-MN" sz="1400" dirty="0" smtClean="0">
              <a:latin typeface="Arial" panose="020B0604020202020204" pitchFamily="34" charset="0"/>
              <a:cs typeface="Arial" panose="020B0604020202020204" pitchFamily="34" charset="0"/>
            </a:rPr>
            <a:t> </a:t>
          </a:r>
          <a:r>
            <a:rPr lang="mn-MN" sz="1400" b="1" dirty="0" smtClean="0">
              <a:solidFill>
                <a:schemeClr val="tx2"/>
              </a:solidFill>
              <a:latin typeface="Arial" panose="020B0604020202020204" pitchFamily="34" charset="0"/>
              <a:cs typeface="Arial" panose="020B0604020202020204" pitchFamily="34" charset="0"/>
            </a:rPr>
            <a:t>хамруулах шийдвэр гаргах</a:t>
          </a:r>
          <a:r>
            <a:rPr lang="mn-MN" sz="1400" dirty="0" smtClean="0">
              <a:latin typeface="Arial" panose="020B0604020202020204" pitchFamily="34" charset="0"/>
              <a:cs typeface="Arial" panose="020B0604020202020204" pitchFamily="34" charset="0"/>
            </a:rPr>
            <a:t>, хэрэгжилтэд хяналт тавих.</a:t>
          </a:r>
          <a:endParaRPr lang="en-US" sz="1400" dirty="0">
            <a:latin typeface="Arial" panose="020B0604020202020204" pitchFamily="34" charset="0"/>
            <a:cs typeface="Arial" panose="020B0604020202020204" pitchFamily="34" charset="0"/>
          </a:endParaRPr>
        </a:p>
      </dgm:t>
    </dgm:pt>
    <dgm:pt modelId="{187AA53D-88FE-435F-B178-4522EB56C2F0}" type="parTrans" cxnId="{22E9701F-65F4-45EC-87DB-A9403A30B8B0}">
      <dgm:prSet/>
      <dgm:spPr/>
      <dgm:t>
        <a:bodyPr/>
        <a:lstStyle/>
        <a:p>
          <a:endParaRPr lang="en-US"/>
        </a:p>
      </dgm:t>
    </dgm:pt>
    <dgm:pt modelId="{ED8C7988-3A44-4CE5-BB1A-BB41E7D2A5E3}" type="sibTrans" cxnId="{22E9701F-65F4-45EC-87DB-A9403A30B8B0}">
      <dgm:prSet/>
      <dgm:spPr/>
      <dgm:t>
        <a:bodyPr/>
        <a:lstStyle/>
        <a:p>
          <a:endParaRPr lang="en-US"/>
        </a:p>
      </dgm:t>
    </dgm:pt>
    <dgm:pt modelId="{A404EE02-BF81-4B44-A652-92F2B37170CD}">
      <dgm:prSet custT="1"/>
      <dgm:spPr/>
      <dgm:t>
        <a:bodyPr/>
        <a:lstStyle/>
        <a:p>
          <a:pPr algn="just"/>
          <a:r>
            <a:rPr lang="mn-MN" sz="1400" dirty="0" smtClean="0">
              <a:latin typeface="Arial" panose="020B0604020202020204" pitchFamily="34" charset="0"/>
              <a:cs typeface="Arial" panose="020B0604020202020204" pitchFamily="34" charset="0"/>
            </a:rPr>
            <a:t>Эмнэлгийн төрөлжсөн мэргэжлийн баг болон Сургуульд хамрагдалтыг дэмжих зөвлөлтэй хамтран хүүхдийн </a:t>
          </a:r>
          <a:r>
            <a:rPr lang="mn-MN" sz="1400" b="1" dirty="0" smtClean="0">
              <a:solidFill>
                <a:schemeClr val="tx2"/>
              </a:solidFill>
              <a:latin typeface="Arial" panose="020B0604020202020204" pitchFamily="34" charset="0"/>
              <a:cs typeface="Arial" panose="020B0604020202020204" pitchFamily="34" charset="0"/>
            </a:rPr>
            <a:t>хөгжлийн хоцрогдлыг илрүүлж</a:t>
          </a:r>
          <a:r>
            <a:rPr lang="mn-MN" sz="1400" dirty="0" smtClean="0">
              <a:latin typeface="Arial" panose="020B0604020202020204" pitchFamily="34" charset="0"/>
              <a:cs typeface="Arial" panose="020B0604020202020204" pitchFamily="34" charset="0"/>
            </a:rPr>
            <a:t>, боловсролд </a:t>
          </a:r>
          <a:r>
            <a:rPr lang="mn-MN" sz="1400" dirty="0" smtClean="0">
              <a:effectLst/>
              <a:latin typeface="Arial" panose="020B0604020202020204" pitchFamily="34" charset="0"/>
              <a:ea typeface="Times New Roman" panose="02020603050405020304" pitchFamily="18" charset="0"/>
              <a:cs typeface="Arial" panose="020B0604020202020204" pitchFamily="34" charset="0"/>
            </a:rPr>
            <a:t>хамруулах талаар эцэг, эх, асран хамгаалагч, харгалзан дэмжигчид </a:t>
          </a:r>
          <a:r>
            <a:rPr lang="mn-MN" sz="1400" b="1" dirty="0" smtClean="0">
              <a:solidFill>
                <a:schemeClr val="tx2"/>
              </a:solidFill>
              <a:effectLst/>
              <a:latin typeface="Arial" panose="020B0604020202020204" pitchFamily="34" charset="0"/>
              <a:ea typeface="Times New Roman" panose="02020603050405020304" pitchFamily="18" charset="0"/>
              <a:cs typeface="Arial" panose="020B0604020202020204" pitchFamily="34" charset="0"/>
            </a:rPr>
            <a:t>зөвлөн туслах</a:t>
          </a:r>
          <a:r>
            <a:rPr lang="mn-MN" sz="1400" dirty="0" smtClean="0">
              <a:effectLst/>
              <a:latin typeface="Arial" panose="020B0604020202020204" pitchFamily="34" charset="0"/>
              <a:ea typeface="Times New Roman" panose="02020603050405020304" pitchFamily="18" charset="0"/>
              <a:cs typeface="Arial" panose="020B0604020202020204" pitchFamily="34" charset="0"/>
            </a:rPr>
            <a:t>, холбогдох </a:t>
          </a:r>
          <a:r>
            <a:rPr lang="mn-MN" sz="1400" b="1" dirty="0" smtClean="0">
              <a:solidFill>
                <a:schemeClr val="tx2"/>
              </a:solidFill>
              <a:effectLst/>
              <a:latin typeface="Arial" panose="020B0604020202020204" pitchFamily="34" charset="0"/>
              <a:ea typeface="Times New Roman" panose="02020603050405020304" pitchFamily="18" charset="0"/>
              <a:cs typeface="Arial" panose="020B0604020202020204" pitchFamily="34" charset="0"/>
            </a:rPr>
            <a:t>боловсролын байгууллагад уламжлах арга хэмжээ авах.</a:t>
          </a:r>
          <a:endParaRPr lang="en-US" sz="1400" b="1" dirty="0">
            <a:solidFill>
              <a:schemeClr val="tx2"/>
            </a:solidFill>
            <a:latin typeface="Arial" panose="020B0604020202020204" pitchFamily="34" charset="0"/>
            <a:cs typeface="Arial" panose="020B0604020202020204" pitchFamily="34" charset="0"/>
          </a:endParaRPr>
        </a:p>
      </dgm:t>
    </dgm:pt>
    <dgm:pt modelId="{E2A54012-459B-4F54-8577-FB15E46658C6}" type="parTrans" cxnId="{D79721DA-A395-4389-BE18-FF707F3B187E}">
      <dgm:prSet/>
      <dgm:spPr/>
      <dgm:t>
        <a:bodyPr/>
        <a:lstStyle/>
        <a:p>
          <a:endParaRPr lang="en-US"/>
        </a:p>
      </dgm:t>
    </dgm:pt>
    <dgm:pt modelId="{BFA7A735-4551-4455-A134-075E4E19F7DB}" type="sibTrans" cxnId="{D79721DA-A395-4389-BE18-FF707F3B187E}">
      <dgm:prSet/>
      <dgm:spPr/>
      <dgm:t>
        <a:bodyPr/>
        <a:lstStyle/>
        <a:p>
          <a:endParaRPr lang="en-US"/>
        </a:p>
      </dgm:t>
    </dgm:pt>
    <dgm:pt modelId="{19B6A3AF-2F64-4C6F-9B2E-D8F4D836A766}">
      <dgm:prSet custT="1"/>
      <dgm:spPr/>
      <dgm:t>
        <a:bodyPr/>
        <a:lstStyle/>
        <a:p>
          <a:pPr algn="just"/>
          <a:r>
            <a:rPr lang="mn-MN" sz="1400" dirty="0" smtClean="0">
              <a:latin typeface="Arial" panose="020B0604020202020204" pitchFamily="34" charset="0"/>
              <a:cs typeface="Arial" panose="020B0604020202020204" pitchFamily="34" charset="0"/>
            </a:rPr>
            <a:t>  Хөгжлийн бэрхшээлтэй хүүхдийн үндсэн мэдээллээс гадна эрүүл мэнд,</a:t>
          </a:r>
        </a:p>
        <a:p>
          <a:pPr algn="just"/>
          <a:r>
            <a:rPr lang="mn-MN" sz="1400" dirty="0" smtClean="0">
              <a:latin typeface="Arial" panose="020B0604020202020204" pitchFamily="34" charset="0"/>
              <a:cs typeface="Arial" panose="020B0604020202020204" pitchFamily="34" charset="0"/>
            </a:rPr>
            <a:t>  </a:t>
          </a:r>
          <a:r>
            <a:rPr lang="mn-MN" sz="1400" b="1" dirty="0" smtClean="0">
              <a:solidFill>
                <a:schemeClr val="tx2"/>
              </a:solidFill>
              <a:latin typeface="Arial" panose="020B0604020202020204" pitchFamily="34" charset="0"/>
              <a:cs typeface="Arial" panose="020B0604020202020204" pitchFamily="34" charset="0"/>
            </a:rPr>
            <a:t>хөгжлийн ахиц дэвшлийн </a:t>
          </a:r>
          <a:r>
            <a:rPr lang="mn-MN" sz="1400" dirty="0" smtClean="0">
              <a:latin typeface="Arial" panose="020B0604020202020204" pitchFamily="34" charset="0"/>
              <a:cs typeface="Arial" panose="020B0604020202020204" pitchFamily="34" charset="0"/>
            </a:rPr>
            <a:t>талаар холбогдох мэдээллийг багтаасан </a:t>
          </a:r>
          <a:r>
            <a:rPr lang="mn-MN" sz="1400" b="1" dirty="0" smtClean="0">
              <a:solidFill>
                <a:schemeClr val="tx2"/>
              </a:solidFill>
              <a:latin typeface="Arial" panose="020B0604020202020204" pitchFamily="34" charset="0"/>
              <a:cs typeface="Arial" panose="020B0604020202020204" pitchFamily="34" charset="0"/>
            </a:rPr>
            <a:t>хувийн    хэрэг нээж</a:t>
          </a:r>
          <a:r>
            <a:rPr lang="mn-MN" sz="1400" dirty="0" smtClean="0">
              <a:latin typeface="Arial" panose="020B0604020202020204" pitchFamily="34" charset="0"/>
              <a:cs typeface="Arial" panose="020B0604020202020204" pitchFamily="34" charset="0"/>
            </a:rPr>
            <a:t>, эрүүл мэнд, боловсрол, нийгмийн хамгааллын үйлчилгээнд хамруулах дүгнэлтийн талаар </a:t>
          </a:r>
          <a:r>
            <a:rPr lang="mn-MN" sz="1400" b="1" dirty="0" smtClean="0">
              <a:solidFill>
                <a:schemeClr val="tx2"/>
              </a:solidFill>
              <a:latin typeface="Arial" panose="020B0604020202020204" pitchFamily="34" charset="0"/>
              <a:cs typeface="Arial" panose="020B0604020202020204" pitchFamily="34" charset="0"/>
            </a:rPr>
            <a:t>тэмдэглэл хийж, хэрэгжилтэд хяналт тавих</a:t>
          </a:r>
          <a:r>
            <a:rPr lang="mn-MN" sz="1400" dirty="0" smtClean="0">
              <a:latin typeface="Arial" panose="020B0604020202020204" pitchFamily="34" charset="0"/>
              <a:cs typeface="Arial" panose="020B0604020202020204" pitchFamily="34" charset="0"/>
            </a:rPr>
            <a:t>.</a:t>
          </a:r>
          <a:endParaRPr lang="en-US" sz="1400" dirty="0">
            <a:latin typeface="Arial" panose="020B0604020202020204" pitchFamily="34" charset="0"/>
            <a:cs typeface="Arial" panose="020B0604020202020204" pitchFamily="34" charset="0"/>
          </a:endParaRPr>
        </a:p>
      </dgm:t>
    </dgm:pt>
    <dgm:pt modelId="{E1AD1211-ABF1-4466-ACB3-8147CFE89A78}" type="parTrans" cxnId="{55791D82-577E-4EE4-A24F-6DC3C1252128}">
      <dgm:prSet/>
      <dgm:spPr/>
      <dgm:t>
        <a:bodyPr/>
        <a:lstStyle/>
        <a:p>
          <a:endParaRPr lang="en-US"/>
        </a:p>
      </dgm:t>
    </dgm:pt>
    <dgm:pt modelId="{F19E2D79-2232-403D-87B4-43B0277BCA1F}" type="sibTrans" cxnId="{55791D82-577E-4EE4-A24F-6DC3C1252128}">
      <dgm:prSet/>
      <dgm:spPr/>
      <dgm:t>
        <a:bodyPr/>
        <a:lstStyle/>
        <a:p>
          <a:endParaRPr lang="en-US"/>
        </a:p>
      </dgm:t>
    </dgm:pt>
    <dgm:pt modelId="{375F19EF-270A-47AA-B1B6-E35D75F218D6}">
      <dgm:prSet custT="1"/>
      <dgm:spPr/>
      <dgm:t>
        <a:bodyPr/>
        <a:lstStyle/>
        <a:p>
          <a:pPr algn="just"/>
          <a:r>
            <a:rPr lang="mn-MN" sz="1400" dirty="0" smtClean="0">
              <a:latin typeface="Arial" panose="020B0604020202020204" pitchFamily="34" charset="0"/>
              <a:cs typeface="Arial" panose="020B0604020202020204" pitchFamily="34" charset="0"/>
            </a:rPr>
            <a:t>Хөгжлийн бэрхшээлтэй хүүхдийн </a:t>
          </a:r>
          <a:r>
            <a:rPr lang="mn-MN" sz="1400" b="1" dirty="0" smtClean="0">
              <a:solidFill>
                <a:schemeClr val="tx2"/>
              </a:solidFill>
              <a:latin typeface="Arial" panose="020B0604020202020204" pitchFamily="34" charset="0"/>
              <a:cs typeface="Arial" panose="020B0604020202020204" pitchFamily="34" charset="0"/>
            </a:rPr>
            <a:t>эцэг, эх, асран хамгаалагч</a:t>
          </a:r>
          <a:r>
            <a:rPr lang="mn-MN" sz="1400" dirty="0" smtClean="0">
              <a:latin typeface="Arial" panose="020B0604020202020204" pitchFamily="34" charset="0"/>
              <a:cs typeface="Arial" panose="020B0604020202020204" pitchFamily="34" charset="0"/>
            </a:rPr>
            <a:t>, харгалзан дэмжигчтэй </a:t>
          </a:r>
          <a:r>
            <a:rPr lang="mn-MN" sz="1400" b="1" dirty="0" smtClean="0">
              <a:solidFill>
                <a:schemeClr val="tx2"/>
              </a:solidFill>
              <a:latin typeface="Arial" panose="020B0604020202020204" pitchFamily="34" charset="0"/>
              <a:cs typeface="Arial" panose="020B0604020202020204" pitchFamily="34" charset="0"/>
            </a:rPr>
            <a:t>хамтран</a:t>
          </a:r>
          <a:r>
            <a:rPr lang="mn-MN" sz="1400" dirty="0" smtClean="0">
              <a:latin typeface="Arial" panose="020B0604020202020204" pitchFamily="34" charset="0"/>
              <a:cs typeface="Arial" panose="020B0604020202020204" pitchFamily="34" charset="0"/>
            </a:rPr>
            <a:t> хүүхдийг </a:t>
          </a:r>
          <a:r>
            <a:rPr lang="mn-MN" sz="1400" b="1" dirty="0" smtClean="0">
              <a:solidFill>
                <a:schemeClr val="tx2"/>
              </a:solidFill>
              <a:latin typeface="Arial" panose="020B0604020202020204" pitchFamily="34" charset="0"/>
              <a:cs typeface="Arial" panose="020B0604020202020204" pitchFamily="34" charset="0"/>
            </a:rPr>
            <a:t>сэргээн засах урт хугацааны төлөвлөгөө гарган </a:t>
          </a:r>
          <a:r>
            <a:rPr lang="mn-MN" sz="1400" dirty="0" smtClean="0">
              <a:latin typeface="Arial" panose="020B0604020202020204" pitchFamily="34" charset="0"/>
              <a:cs typeface="Arial" panose="020B0604020202020204" pitchFamily="34" charset="0"/>
            </a:rPr>
            <a:t>хэрэгжүүлэх, хүүхдээ хөгжүүлэх, эмчилгээнд хамруулах, ахиц дэвшил гаргах талаар санал, зөвлөмж хүргүүлэх.</a:t>
          </a:r>
          <a:endParaRPr lang="en-US" sz="1400" dirty="0">
            <a:latin typeface="Arial" panose="020B0604020202020204" pitchFamily="34" charset="0"/>
            <a:cs typeface="Arial" panose="020B0604020202020204" pitchFamily="34" charset="0"/>
          </a:endParaRPr>
        </a:p>
      </dgm:t>
    </dgm:pt>
    <dgm:pt modelId="{3F6A2824-B960-483A-8374-A4F9540741CC}" type="parTrans" cxnId="{93130138-71F4-4B41-AEB8-75C30D177E70}">
      <dgm:prSet/>
      <dgm:spPr/>
      <dgm:t>
        <a:bodyPr/>
        <a:lstStyle/>
        <a:p>
          <a:endParaRPr lang="en-US"/>
        </a:p>
      </dgm:t>
    </dgm:pt>
    <dgm:pt modelId="{1A8EBA9E-4B0F-49AF-86EA-210241EC6AEE}" type="sibTrans" cxnId="{93130138-71F4-4B41-AEB8-75C30D177E70}">
      <dgm:prSet/>
      <dgm:spPr/>
      <dgm:t>
        <a:bodyPr/>
        <a:lstStyle/>
        <a:p>
          <a:endParaRPr lang="en-US"/>
        </a:p>
      </dgm:t>
    </dgm:pt>
    <dgm:pt modelId="{93E7CD68-37D7-445E-ADA1-4D369DED9011}">
      <dgm:prSet custT="1"/>
      <dgm:spPr/>
      <dgm:t>
        <a:bodyPr/>
        <a:lstStyle/>
        <a:p>
          <a:pPr algn="just"/>
          <a:r>
            <a:rPr lang="mn-MN" sz="1400" dirty="0" smtClean="0">
              <a:latin typeface="Arial" panose="020B0604020202020204" pitchFamily="34" charset="0"/>
              <a:cs typeface="Arial" panose="020B0604020202020204" pitchFamily="34" charset="0"/>
            </a:rPr>
            <a:t>Хөгжлийн бэрхшээлтэй хүүхдэд учирч буй эрсдэлт хүчин зүйл, үл хайхрах, </a:t>
          </a:r>
          <a:r>
            <a:rPr lang="mn-MN" sz="1400" b="1" dirty="0" smtClean="0">
              <a:solidFill>
                <a:schemeClr val="tx2"/>
              </a:solidFill>
              <a:latin typeface="Arial" panose="020B0604020202020204" pitchFamily="34" charset="0"/>
              <a:cs typeface="Arial" panose="020B0604020202020204" pitchFamily="34" charset="0"/>
            </a:rPr>
            <a:t>ялгаварлан гадуурхалт, хүчирхийлэл </a:t>
          </a:r>
          <a:r>
            <a:rPr lang="mn-MN" sz="1400" dirty="0" smtClean="0">
              <a:latin typeface="Arial" panose="020B0604020202020204" pitchFamily="34" charset="0"/>
              <a:cs typeface="Arial" panose="020B0604020202020204" pitchFamily="34" charset="0"/>
            </a:rPr>
            <a:t>болон хүүхдийн эрхийн бусад зөрчил байгаа эсэхийг </a:t>
          </a:r>
          <a:r>
            <a:rPr lang="mn-MN" sz="1400" b="1" dirty="0" smtClean="0">
              <a:solidFill>
                <a:schemeClr val="tx2"/>
              </a:solidFill>
              <a:latin typeface="Arial" panose="020B0604020202020204" pitchFamily="34" charset="0"/>
              <a:cs typeface="Arial" panose="020B0604020202020204" pitchFamily="34" charset="0"/>
            </a:rPr>
            <a:t>хянах, үнэлэх</a:t>
          </a:r>
          <a:r>
            <a:rPr lang="mn-MN" sz="1400" dirty="0" smtClean="0">
              <a:latin typeface="Arial" panose="020B0604020202020204" pitchFamily="34" charset="0"/>
              <a:cs typeface="Arial" panose="020B0604020202020204" pitchFamily="34" charset="0"/>
            </a:rPr>
            <a:t>, шаардлагатай тохиолдолд хууль тогтоомжийн дагуу </a:t>
          </a:r>
          <a:r>
            <a:rPr lang="mn-MN" sz="1400" b="1" dirty="0" smtClean="0">
              <a:solidFill>
                <a:schemeClr val="tx2"/>
              </a:solidFill>
              <a:latin typeface="Arial" panose="020B0604020202020204" pitchFamily="34" charset="0"/>
              <a:cs typeface="Arial" panose="020B0604020202020204" pitchFamily="34" charset="0"/>
            </a:rPr>
            <a:t>холбогдох байгууллагад мэдэгдэж шийдвэрлүүлэх</a:t>
          </a:r>
          <a:r>
            <a:rPr lang="mn-MN" sz="1400" dirty="0" smtClean="0">
              <a:latin typeface="Arial" panose="020B0604020202020204" pitchFamily="34" charset="0"/>
              <a:cs typeface="Arial" panose="020B0604020202020204" pitchFamily="34" charset="0"/>
            </a:rPr>
            <a:t>.</a:t>
          </a:r>
          <a:endParaRPr lang="en-US" sz="1400" dirty="0">
            <a:latin typeface="Arial" panose="020B0604020202020204" pitchFamily="34" charset="0"/>
            <a:cs typeface="Arial" panose="020B0604020202020204" pitchFamily="34" charset="0"/>
          </a:endParaRPr>
        </a:p>
      </dgm:t>
    </dgm:pt>
    <dgm:pt modelId="{45C2CDC4-911C-471B-A35A-ED78B271EC04}" type="parTrans" cxnId="{53997F5C-AB67-4410-B61E-3CC81156813C}">
      <dgm:prSet/>
      <dgm:spPr/>
      <dgm:t>
        <a:bodyPr/>
        <a:lstStyle/>
        <a:p>
          <a:endParaRPr lang="en-US"/>
        </a:p>
      </dgm:t>
    </dgm:pt>
    <dgm:pt modelId="{DEECC4AF-F4B4-4E62-999C-5DFBA29E2DAC}" type="sibTrans" cxnId="{53997F5C-AB67-4410-B61E-3CC81156813C}">
      <dgm:prSet/>
      <dgm:spPr/>
      <dgm:t>
        <a:bodyPr/>
        <a:lstStyle/>
        <a:p>
          <a:endParaRPr lang="en-US"/>
        </a:p>
      </dgm:t>
    </dgm:pt>
    <dgm:pt modelId="{DD70C3E6-6123-45B4-ADE9-A3E5BF6E9792}" type="pres">
      <dgm:prSet presAssocID="{D75C2C81-DA69-4710-99AE-B2ABA612FF9E}" presName="Name0" presStyleCnt="0">
        <dgm:presLayoutVars>
          <dgm:chMax val="7"/>
          <dgm:chPref val="7"/>
          <dgm:dir/>
        </dgm:presLayoutVars>
      </dgm:prSet>
      <dgm:spPr/>
      <dgm:t>
        <a:bodyPr/>
        <a:lstStyle/>
        <a:p>
          <a:endParaRPr lang="en-US"/>
        </a:p>
      </dgm:t>
    </dgm:pt>
    <dgm:pt modelId="{B6B3E1F5-A608-4954-9CBB-8839491B44E4}" type="pres">
      <dgm:prSet presAssocID="{D75C2C81-DA69-4710-99AE-B2ABA612FF9E}" presName="Name1" presStyleCnt="0"/>
      <dgm:spPr/>
      <dgm:t>
        <a:bodyPr/>
        <a:lstStyle/>
        <a:p>
          <a:endParaRPr lang="en-US"/>
        </a:p>
      </dgm:t>
    </dgm:pt>
    <dgm:pt modelId="{F7E13B4E-AE0C-4565-A06F-BDDA500295C9}" type="pres">
      <dgm:prSet presAssocID="{D75C2C81-DA69-4710-99AE-B2ABA612FF9E}" presName="cycle" presStyleCnt="0"/>
      <dgm:spPr/>
      <dgm:t>
        <a:bodyPr/>
        <a:lstStyle/>
        <a:p>
          <a:endParaRPr lang="en-US"/>
        </a:p>
      </dgm:t>
    </dgm:pt>
    <dgm:pt modelId="{95E3FA4A-32CE-45F2-8A91-01D9DAD54DDA}" type="pres">
      <dgm:prSet presAssocID="{D75C2C81-DA69-4710-99AE-B2ABA612FF9E}" presName="srcNode" presStyleLbl="node1" presStyleIdx="0" presStyleCnt="6"/>
      <dgm:spPr/>
      <dgm:t>
        <a:bodyPr/>
        <a:lstStyle/>
        <a:p>
          <a:endParaRPr lang="en-US"/>
        </a:p>
      </dgm:t>
    </dgm:pt>
    <dgm:pt modelId="{8C4175B5-27AC-48C0-96D3-9C75DA366BA4}" type="pres">
      <dgm:prSet presAssocID="{D75C2C81-DA69-4710-99AE-B2ABA612FF9E}" presName="conn" presStyleLbl="parChTrans1D2" presStyleIdx="0" presStyleCnt="1"/>
      <dgm:spPr/>
      <dgm:t>
        <a:bodyPr/>
        <a:lstStyle/>
        <a:p>
          <a:endParaRPr lang="en-US"/>
        </a:p>
      </dgm:t>
    </dgm:pt>
    <dgm:pt modelId="{FBBF9B88-040F-4883-AB71-CBA440908884}" type="pres">
      <dgm:prSet presAssocID="{D75C2C81-DA69-4710-99AE-B2ABA612FF9E}" presName="extraNode" presStyleLbl="node1" presStyleIdx="0" presStyleCnt="6"/>
      <dgm:spPr/>
      <dgm:t>
        <a:bodyPr/>
        <a:lstStyle/>
        <a:p>
          <a:endParaRPr lang="en-US"/>
        </a:p>
      </dgm:t>
    </dgm:pt>
    <dgm:pt modelId="{CC37F4E6-AB51-4354-822B-8778525D51E3}" type="pres">
      <dgm:prSet presAssocID="{D75C2C81-DA69-4710-99AE-B2ABA612FF9E}" presName="dstNode" presStyleLbl="node1" presStyleIdx="0" presStyleCnt="6"/>
      <dgm:spPr/>
      <dgm:t>
        <a:bodyPr/>
        <a:lstStyle/>
        <a:p>
          <a:endParaRPr lang="en-US"/>
        </a:p>
      </dgm:t>
    </dgm:pt>
    <dgm:pt modelId="{FD59E70E-4D60-4E32-B8CC-672D14EC7D9C}" type="pres">
      <dgm:prSet presAssocID="{FBEF9F7F-2E7B-4FA9-9673-DDFDDE686871}" presName="text_1" presStyleLbl="node1" presStyleIdx="0" presStyleCnt="6" custScaleY="140993" custLinFactNeighborX="196" custLinFactNeighborY="-11694">
        <dgm:presLayoutVars>
          <dgm:bulletEnabled val="1"/>
        </dgm:presLayoutVars>
      </dgm:prSet>
      <dgm:spPr/>
      <dgm:t>
        <a:bodyPr/>
        <a:lstStyle/>
        <a:p>
          <a:endParaRPr lang="en-US"/>
        </a:p>
      </dgm:t>
    </dgm:pt>
    <dgm:pt modelId="{C4CF9DFB-285F-4BE4-91BE-35B29BBE1F76}" type="pres">
      <dgm:prSet presAssocID="{FBEF9F7F-2E7B-4FA9-9673-DDFDDE686871}" presName="accent_1" presStyleCnt="0"/>
      <dgm:spPr/>
      <dgm:t>
        <a:bodyPr/>
        <a:lstStyle/>
        <a:p>
          <a:endParaRPr lang="en-US"/>
        </a:p>
      </dgm:t>
    </dgm:pt>
    <dgm:pt modelId="{38E9859D-DBEF-451D-BE1B-74F9BF2CC055}" type="pres">
      <dgm:prSet presAssocID="{FBEF9F7F-2E7B-4FA9-9673-DDFDDE686871}" presName="accentRepeatNode" presStyleLbl="solidFgAcc1" presStyleIdx="0" presStyleCnt="6"/>
      <dgm:spPr/>
      <dgm:t>
        <a:bodyPr/>
        <a:lstStyle/>
        <a:p>
          <a:endParaRPr lang="en-US"/>
        </a:p>
      </dgm:t>
    </dgm:pt>
    <dgm:pt modelId="{E497EA36-D0C5-41B4-9E84-3E7585017682}" type="pres">
      <dgm:prSet presAssocID="{2E219065-699B-4901-9A44-AC8AC928CB77}" presName="text_2" presStyleLbl="node1" presStyleIdx="1" presStyleCnt="6" custScaleY="171911">
        <dgm:presLayoutVars>
          <dgm:bulletEnabled val="1"/>
        </dgm:presLayoutVars>
      </dgm:prSet>
      <dgm:spPr/>
      <dgm:t>
        <a:bodyPr/>
        <a:lstStyle/>
        <a:p>
          <a:endParaRPr lang="en-US"/>
        </a:p>
      </dgm:t>
    </dgm:pt>
    <dgm:pt modelId="{EDCF297B-388A-49A1-93D9-675453FA1A2C}" type="pres">
      <dgm:prSet presAssocID="{2E219065-699B-4901-9A44-AC8AC928CB77}" presName="accent_2" presStyleCnt="0"/>
      <dgm:spPr/>
      <dgm:t>
        <a:bodyPr/>
        <a:lstStyle/>
        <a:p>
          <a:endParaRPr lang="en-US"/>
        </a:p>
      </dgm:t>
    </dgm:pt>
    <dgm:pt modelId="{DE83E024-8981-4380-A51C-617B505EC7C6}" type="pres">
      <dgm:prSet presAssocID="{2E219065-699B-4901-9A44-AC8AC928CB77}" presName="accentRepeatNode" presStyleLbl="solidFgAcc1" presStyleIdx="1" presStyleCnt="6"/>
      <dgm:spPr/>
      <dgm:t>
        <a:bodyPr/>
        <a:lstStyle/>
        <a:p>
          <a:endParaRPr lang="en-US"/>
        </a:p>
      </dgm:t>
    </dgm:pt>
    <dgm:pt modelId="{3F2F5BC3-47A0-4A46-B384-5C817F480A52}" type="pres">
      <dgm:prSet presAssocID="{A404EE02-BF81-4B44-A652-92F2B37170CD}" presName="text_3" presStyleLbl="node1" presStyleIdx="2" presStyleCnt="6" custScaleY="151933">
        <dgm:presLayoutVars>
          <dgm:bulletEnabled val="1"/>
        </dgm:presLayoutVars>
      </dgm:prSet>
      <dgm:spPr/>
      <dgm:t>
        <a:bodyPr/>
        <a:lstStyle/>
        <a:p>
          <a:endParaRPr lang="en-US"/>
        </a:p>
      </dgm:t>
    </dgm:pt>
    <dgm:pt modelId="{49B02D8C-E19E-49E2-ABCF-FEC1441046C5}" type="pres">
      <dgm:prSet presAssocID="{A404EE02-BF81-4B44-A652-92F2B37170CD}" presName="accent_3" presStyleCnt="0"/>
      <dgm:spPr/>
      <dgm:t>
        <a:bodyPr/>
        <a:lstStyle/>
        <a:p>
          <a:endParaRPr lang="en-US"/>
        </a:p>
      </dgm:t>
    </dgm:pt>
    <dgm:pt modelId="{C5341330-48DE-4A32-9705-D996F6A254AA}" type="pres">
      <dgm:prSet presAssocID="{A404EE02-BF81-4B44-A652-92F2B37170CD}" presName="accentRepeatNode" presStyleLbl="solidFgAcc1" presStyleIdx="2" presStyleCnt="6"/>
      <dgm:spPr/>
      <dgm:t>
        <a:bodyPr/>
        <a:lstStyle/>
        <a:p>
          <a:endParaRPr lang="en-US"/>
        </a:p>
      </dgm:t>
    </dgm:pt>
    <dgm:pt modelId="{689855E0-0229-47EB-9A36-7314C754F130}" type="pres">
      <dgm:prSet presAssocID="{19B6A3AF-2F64-4C6F-9B2E-D8F4D836A766}" presName="text_4" presStyleLbl="node1" presStyleIdx="3" presStyleCnt="6" custScaleX="102817" custScaleY="182851" custLinFactNeighborX="-1068" custLinFactNeighborY="17440">
        <dgm:presLayoutVars>
          <dgm:bulletEnabled val="1"/>
        </dgm:presLayoutVars>
      </dgm:prSet>
      <dgm:spPr/>
      <dgm:t>
        <a:bodyPr/>
        <a:lstStyle/>
        <a:p>
          <a:endParaRPr lang="en-US"/>
        </a:p>
      </dgm:t>
    </dgm:pt>
    <dgm:pt modelId="{31A0AE1D-9A56-4337-8B4A-16A6BD42F848}" type="pres">
      <dgm:prSet presAssocID="{19B6A3AF-2F64-4C6F-9B2E-D8F4D836A766}" presName="accent_4" presStyleCnt="0"/>
      <dgm:spPr/>
      <dgm:t>
        <a:bodyPr/>
        <a:lstStyle/>
        <a:p>
          <a:endParaRPr lang="en-US"/>
        </a:p>
      </dgm:t>
    </dgm:pt>
    <dgm:pt modelId="{8AD5D679-BAE6-4F38-ABF9-AEF745EB66CA}" type="pres">
      <dgm:prSet presAssocID="{19B6A3AF-2F64-4C6F-9B2E-D8F4D836A766}" presName="accentRepeatNode" presStyleLbl="solidFgAcc1" presStyleIdx="3" presStyleCnt="6"/>
      <dgm:spPr/>
      <dgm:t>
        <a:bodyPr/>
        <a:lstStyle/>
        <a:p>
          <a:endParaRPr lang="en-US"/>
        </a:p>
      </dgm:t>
    </dgm:pt>
    <dgm:pt modelId="{1A39026F-70C9-4E29-A8F2-57F343E9FD2F}" type="pres">
      <dgm:prSet presAssocID="{375F19EF-270A-47AA-B1B6-E35D75F218D6}" presName="text_5" presStyleLbl="node1" presStyleIdx="4" presStyleCnt="6" custScaleX="97921" custScaleY="162873" custLinFactNeighborX="1546" custLinFactNeighborY="35634">
        <dgm:presLayoutVars>
          <dgm:bulletEnabled val="1"/>
        </dgm:presLayoutVars>
      </dgm:prSet>
      <dgm:spPr/>
      <dgm:t>
        <a:bodyPr/>
        <a:lstStyle/>
        <a:p>
          <a:endParaRPr lang="en-US"/>
        </a:p>
      </dgm:t>
    </dgm:pt>
    <dgm:pt modelId="{53F3C70B-E839-4E2C-B0AD-1803BF067AF7}" type="pres">
      <dgm:prSet presAssocID="{375F19EF-270A-47AA-B1B6-E35D75F218D6}" presName="accent_5" presStyleCnt="0"/>
      <dgm:spPr/>
      <dgm:t>
        <a:bodyPr/>
        <a:lstStyle/>
        <a:p>
          <a:endParaRPr lang="en-US"/>
        </a:p>
      </dgm:t>
    </dgm:pt>
    <dgm:pt modelId="{47BF0CFE-0E8A-41D8-B3CD-B6346DDFB5E0}" type="pres">
      <dgm:prSet presAssocID="{375F19EF-270A-47AA-B1B6-E35D75F218D6}" presName="accentRepeatNode" presStyleLbl="solidFgAcc1" presStyleIdx="4" presStyleCnt="6" custLinFactNeighborX="4774" custLinFactNeighborY="5326"/>
      <dgm:spPr>
        <a:blipFill rotWithShape="0">
          <a:blip xmlns:r="http://schemas.openxmlformats.org/officeDocument/2006/relationships" r:embed="rId1"/>
          <a:stretch>
            <a:fillRect/>
          </a:stretch>
        </a:blipFill>
      </dgm:spPr>
      <dgm:t>
        <a:bodyPr/>
        <a:lstStyle/>
        <a:p>
          <a:endParaRPr lang="en-US"/>
        </a:p>
      </dgm:t>
    </dgm:pt>
    <dgm:pt modelId="{1096C45E-D002-4435-AF4B-4DFAA75CA4F5}" type="pres">
      <dgm:prSet presAssocID="{93E7CD68-37D7-445E-ADA1-4D369DED9011}" presName="text_6" presStyleLbl="node1" presStyleIdx="5" presStyleCnt="6" custScaleX="99261" custScaleY="135846" custLinFactNeighborX="1475" custLinFactNeighborY="29951">
        <dgm:presLayoutVars>
          <dgm:bulletEnabled val="1"/>
        </dgm:presLayoutVars>
      </dgm:prSet>
      <dgm:spPr/>
      <dgm:t>
        <a:bodyPr/>
        <a:lstStyle/>
        <a:p>
          <a:endParaRPr lang="en-US"/>
        </a:p>
      </dgm:t>
    </dgm:pt>
    <dgm:pt modelId="{DF46A587-373F-460D-97FF-14D3A26FDE67}" type="pres">
      <dgm:prSet presAssocID="{93E7CD68-37D7-445E-ADA1-4D369DED9011}" presName="accent_6" presStyleCnt="0"/>
      <dgm:spPr/>
      <dgm:t>
        <a:bodyPr/>
        <a:lstStyle/>
        <a:p>
          <a:endParaRPr lang="en-US"/>
        </a:p>
      </dgm:t>
    </dgm:pt>
    <dgm:pt modelId="{7170D402-0DF7-44D1-99DF-AA83F42F0421}" type="pres">
      <dgm:prSet presAssocID="{93E7CD68-37D7-445E-ADA1-4D369DED9011}" presName="accentRepeatNode" presStyleLbl="solidFgAcc1" presStyleIdx="5" presStyleCnt="6"/>
      <dgm:spPr/>
      <dgm:t>
        <a:bodyPr/>
        <a:lstStyle/>
        <a:p>
          <a:endParaRPr lang="en-US"/>
        </a:p>
      </dgm:t>
    </dgm:pt>
  </dgm:ptLst>
  <dgm:cxnLst>
    <dgm:cxn modelId="{648E831C-3EAC-4E2C-8071-B20D2E82F0C6}" type="presOf" srcId="{2E219065-699B-4901-9A44-AC8AC928CB77}" destId="{E497EA36-D0C5-41B4-9E84-3E7585017682}" srcOrd="0" destOrd="0" presId="urn:microsoft.com/office/officeart/2008/layout/VerticalCurvedList"/>
    <dgm:cxn modelId="{8AF0911B-6242-45EF-A13D-C4A0CDEDA13E}" type="presOf" srcId="{92E3F96E-56E0-46C1-B500-E0F01610A7FA}" destId="{8C4175B5-27AC-48C0-96D3-9C75DA366BA4}" srcOrd="0" destOrd="0" presId="urn:microsoft.com/office/officeart/2008/layout/VerticalCurvedList"/>
    <dgm:cxn modelId="{93130138-71F4-4B41-AEB8-75C30D177E70}" srcId="{D75C2C81-DA69-4710-99AE-B2ABA612FF9E}" destId="{375F19EF-270A-47AA-B1B6-E35D75F218D6}" srcOrd="4" destOrd="0" parTransId="{3F6A2824-B960-483A-8374-A4F9540741CC}" sibTransId="{1A8EBA9E-4B0F-49AF-86EA-210241EC6AEE}"/>
    <dgm:cxn modelId="{58BB1DC7-9238-4DC1-B2CF-9F60DBC8D3F9}" type="presOf" srcId="{93E7CD68-37D7-445E-ADA1-4D369DED9011}" destId="{1096C45E-D002-4435-AF4B-4DFAA75CA4F5}" srcOrd="0" destOrd="0" presId="urn:microsoft.com/office/officeart/2008/layout/VerticalCurvedList"/>
    <dgm:cxn modelId="{55791D82-577E-4EE4-A24F-6DC3C1252128}" srcId="{D75C2C81-DA69-4710-99AE-B2ABA612FF9E}" destId="{19B6A3AF-2F64-4C6F-9B2E-D8F4D836A766}" srcOrd="3" destOrd="0" parTransId="{E1AD1211-ABF1-4466-ACB3-8147CFE89A78}" sibTransId="{F19E2D79-2232-403D-87B4-43B0277BCA1F}"/>
    <dgm:cxn modelId="{D79721DA-A395-4389-BE18-FF707F3B187E}" srcId="{D75C2C81-DA69-4710-99AE-B2ABA612FF9E}" destId="{A404EE02-BF81-4B44-A652-92F2B37170CD}" srcOrd="2" destOrd="0" parTransId="{E2A54012-459B-4F54-8577-FB15E46658C6}" sibTransId="{BFA7A735-4551-4455-A134-075E4E19F7DB}"/>
    <dgm:cxn modelId="{22E9701F-65F4-45EC-87DB-A9403A30B8B0}" srcId="{D75C2C81-DA69-4710-99AE-B2ABA612FF9E}" destId="{2E219065-699B-4901-9A44-AC8AC928CB77}" srcOrd="1" destOrd="0" parTransId="{187AA53D-88FE-435F-B178-4522EB56C2F0}" sibTransId="{ED8C7988-3A44-4CE5-BB1A-BB41E7D2A5E3}"/>
    <dgm:cxn modelId="{0D7FFB18-3162-4419-999E-64ADE9875422}" type="presOf" srcId="{A404EE02-BF81-4B44-A652-92F2B37170CD}" destId="{3F2F5BC3-47A0-4A46-B384-5C817F480A52}" srcOrd="0" destOrd="0" presId="urn:microsoft.com/office/officeart/2008/layout/VerticalCurvedList"/>
    <dgm:cxn modelId="{53997F5C-AB67-4410-B61E-3CC81156813C}" srcId="{D75C2C81-DA69-4710-99AE-B2ABA612FF9E}" destId="{93E7CD68-37D7-445E-ADA1-4D369DED9011}" srcOrd="5" destOrd="0" parTransId="{45C2CDC4-911C-471B-A35A-ED78B271EC04}" sibTransId="{DEECC4AF-F4B4-4E62-999C-5DFBA29E2DAC}"/>
    <dgm:cxn modelId="{427CAE07-0824-409D-A980-9C6B4F10CB9A}" type="presOf" srcId="{19B6A3AF-2F64-4C6F-9B2E-D8F4D836A766}" destId="{689855E0-0229-47EB-9A36-7314C754F130}" srcOrd="0" destOrd="0" presId="urn:microsoft.com/office/officeart/2008/layout/VerticalCurvedList"/>
    <dgm:cxn modelId="{9D9F0E10-DA71-4A79-8F6E-CA3084BFDDFE}" type="presOf" srcId="{375F19EF-270A-47AA-B1B6-E35D75F218D6}" destId="{1A39026F-70C9-4E29-A8F2-57F343E9FD2F}" srcOrd="0" destOrd="0" presId="urn:microsoft.com/office/officeart/2008/layout/VerticalCurvedList"/>
    <dgm:cxn modelId="{E313D92A-4FB9-4928-9720-4B64C1C1283C}" type="presOf" srcId="{FBEF9F7F-2E7B-4FA9-9673-DDFDDE686871}" destId="{FD59E70E-4D60-4E32-B8CC-672D14EC7D9C}" srcOrd="0" destOrd="0" presId="urn:microsoft.com/office/officeart/2008/layout/VerticalCurvedList"/>
    <dgm:cxn modelId="{F68F1A49-4603-44F5-902A-4D58E2B3817D}" type="presOf" srcId="{D75C2C81-DA69-4710-99AE-B2ABA612FF9E}" destId="{DD70C3E6-6123-45B4-ADE9-A3E5BF6E9792}" srcOrd="0" destOrd="0" presId="urn:microsoft.com/office/officeart/2008/layout/VerticalCurvedList"/>
    <dgm:cxn modelId="{90BB68AF-C51A-44F1-B013-7F74964AF5F3}" srcId="{D75C2C81-DA69-4710-99AE-B2ABA612FF9E}" destId="{FBEF9F7F-2E7B-4FA9-9673-DDFDDE686871}" srcOrd="0" destOrd="0" parTransId="{DE6026B0-EA1C-4B4A-AE0C-7F9D85172F3A}" sibTransId="{92E3F96E-56E0-46C1-B500-E0F01610A7FA}"/>
    <dgm:cxn modelId="{F970ACBE-5E02-4E10-96A9-47E37A5F856F}" type="presParOf" srcId="{DD70C3E6-6123-45B4-ADE9-A3E5BF6E9792}" destId="{B6B3E1F5-A608-4954-9CBB-8839491B44E4}" srcOrd="0" destOrd="0" presId="urn:microsoft.com/office/officeart/2008/layout/VerticalCurvedList"/>
    <dgm:cxn modelId="{B5B5CB1F-BC5E-49B8-B81D-3103D4331EEF}" type="presParOf" srcId="{B6B3E1F5-A608-4954-9CBB-8839491B44E4}" destId="{F7E13B4E-AE0C-4565-A06F-BDDA500295C9}" srcOrd="0" destOrd="0" presId="urn:microsoft.com/office/officeart/2008/layout/VerticalCurvedList"/>
    <dgm:cxn modelId="{33ABFA86-2B3E-43DC-B98A-7979A04AD0E5}" type="presParOf" srcId="{F7E13B4E-AE0C-4565-A06F-BDDA500295C9}" destId="{95E3FA4A-32CE-45F2-8A91-01D9DAD54DDA}" srcOrd="0" destOrd="0" presId="urn:microsoft.com/office/officeart/2008/layout/VerticalCurvedList"/>
    <dgm:cxn modelId="{B14ECE43-DDC4-4D80-A517-57D95AF034F6}" type="presParOf" srcId="{F7E13B4E-AE0C-4565-A06F-BDDA500295C9}" destId="{8C4175B5-27AC-48C0-96D3-9C75DA366BA4}" srcOrd="1" destOrd="0" presId="urn:microsoft.com/office/officeart/2008/layout/VerticalCurvedList"/>
    <dgm:cxn modelId="{86089E20-3930-4195-AB93-DEDC40BBA6E1}" type="presParOf" srcId="{F7E13B4E-AE0C-4565-A06F-BDDA500295C9}" destId="{FBBF9B88-040F-4883-AB71-CBA440908884}" srcOrd="2" destOrd="0" presId="urn:microsoft.com/office/officeart/2008/layout/VerticalCurvedList"/>
    <dgm:cxn modelId="{5594B341-C3E3-4811-B655-9983537FAF1C}" type="presParOf" srcId="{F7E13B4E-AE0C-4565-A06F-BDDA500295C9}" destId="{CC37F4E6-AB51-4354-822B-8778525D51E3}" srcOrd="3" destOrd="0" presId="urn:microsoft.com/office/officeart/2008/layout/VerticalCurvedList"/>
    <dgm:cxn modelId="{E160503D-72A5-49BA-A2B3-AF0A87D8573E}" type="presParOf" srcId="{B6B3E1F5-A608-4954-9CBB-8839491B44E4}" destId="{FD59E70E-4D60-4E32-B8CC-672D14EC7D9C}" srcOrd="1" destOrd="0" presId="urn:microsoft.com/office/officeart/2008/layout/VerticalCurvedList"/>
    <dgm:cxn modelId="{4655AA06-3560-4919-B0FB-FB8DDB7B2A4E}" type="presParOf" srcId="{B6B3E1F5-A608-4954-9CBB-8839491B44E4}" destId="{C4CF9DFB-285F-4BE4-91BE-35B29BBE1F76}" srcOrd="2" destOrd="0" presId="urn:microsoft.com/office/officeart/2008/layout/VerticalCurvedList"/>
    <dgm:cxn modelId="{5EC0EF47-4E14-4D2F-8ED4-B0D600225881}" type="presParOf" srcId="{C4CF9DFB-285F-4BE4-91BE-35B29BBE1F76}" destId="{38E9859D-DBEF-451D-BE1B-74F9BF2CC055}" srcOrd="0" destOrd="0" presId="urn:microsoft.com/office/officeart/2008/layout/VerticalCurvedList"/>
    <dgm:cxn modelId="{151B4B6A-2972-4F38-881C-2F875F0DBA47}" type="presParOf" srcId="{B6B3E1F5-A608-4954-9CBB-8839491B44E4}" destId="{E497EA36-D0C5-41B4-9E84-3E7585017682}" srcOrd="3" destOrd="0" presId="urn:microsoft.com/office/officeart/2008/layout/VerticalCurvedList"/>
    <dgm:cxn modelId="{EF7589D5-7831-4B7B-8AB2-EE71D02870A6}" type="presParOf" srcId="{B6B3E1F5-A608-4954-9CBB-8839491B44E4}" destId="{EDCF297B-388A-49A1-93D9-675453FA1A2C}" srcOrd="4" destOrd="0" presId="urn:microsoft.com/office/officeart/2008/layout/VerticalCurvedList"/>
    <dgm:cxn modelId="{92F27064-7674-4222-86E6-AB1F4764418B}" type="presParOf" srcId="{EDCF297B-388A-49A1-93D9-675453FA1A2C}" destId="{DE83E024-8981-4380-A51C-617B505EC7C6}" srcOrd="0" destOrd="0" presId="urn:microsoft.com/office/officeart/2008/layout/VerticalCurvedList"/>
    <dgm:cxn modelId="{9DB1E676-47AD-4E25-BBAE-249BE9AD5E6B}" type="presParOf" srcId="{B6B3E1F5-A608-4954-9CBB-8839491B44E4}" destId="{3F2F5BC3-47A0-4A46-B384-5C817F480A52}" srcOrd="5" destOrd="0" presId="urn:microsoft.com/office/officeart/2008/layout/VerticalCurvedList"/>
    <dgm:cxn modelId="{D7C96750-1A93-4F9E-B0FB-BEB7C4E78209}" type="presParOf" srcId="{B6B3E1F5-A608-4954-9CBB-8839491B44E4}" destId="{49B02D8C-E19E-49E2-ABCF-FEC1441046C5}" srcOrd="6" destOrd="0" presId="urn:microsoft.com/office/officeart/2008/layout/VerticalCurvedList"/>
    <dgm:cxn modelId="{F4021E81-DE29-4CB5-BA7F-B2C817AB8E4C}" type="presParOf" srcId="{49B02D8C-E19E-49E2-ABCF-FEC1441046C5}" destId="{C5341330-48DE-4A32-9705-D996F6A254AA}" srcOrd="0" destOrd="0" presId="urn:microsoft.com/office/officeart/2008/layout/VerticalCurvedList"/>
    <dgm:cxn modelId="{1AEDBB86-8B27-4E36-AB25-E6AC72E74472}" type="presParOf" srcId="{B6B3E1F5-A608-4954-9CBB-8839491B44E4}" destId="{689855E0-0229-47EB-9A36-7314C754F130}" srcOrd="7" destOrd="0" presId="urn:microsoft.com/office/officeart/2008/layout/VerticalCurvedList"/>
    <dgm:cxn modelId="{E164AFA6-26AF-4643-BBAD-E866D408232D}" type="presParOf" srcId="{B6B3E1F5-A608-4954-9CBB-8839491B44E4}" destId="{31A0AE1D-9A56-4337-8B4A-16A6BD42F848}" srcOrd="8" destOrd="0" presId="urn:microsoft.com/office/officeart/2008/layout/VerticalCurvedList"/>
    <dgm:cxn modelId="{342EF81C-81F4-4C77-B521-83D380221C47}" type="presParOf" srcId="{31A0AE1D-9A56-4337-8B4A-16A6BD42F848}" destId="{8AD5D679-BAE6-4F38-ABF9-AEF745EB66CA}" srcOrd="0" destOrd="0" presId="urn:microsoft.com/office/officeart/2008/layout/VerticalCurvedList"/>
    <dgm:cxn modelId="{B35B7577-9D83-4871-8AFE-8547222A6465}" type="presParOf" srcId="{B6B3E1F5-A608-4954-9CBB-8839491B44E4}" destId="{1A39026F-70C9-4E29-A8F2-57F343E9FD2F}" srcOrd="9" destOrd="0" presId="urn:microsoft.com/office/officeart/2008/layout/VerticalCurvedList"/>
    <dgm:cxn modelId="{F90CDD4D-68A4-4C38-A44F-0D7870F674CA}" type="presParOf" srcId="{B6B3E1F5-A608-4954-9CBB-8839491B44E4}" destId="{53F3C70B-E839-4E2C-B0AD-1803BF067AF7}" srcOrd="10" destOrd="0" presId="urn:microsoft.com/office/officeart/2008/layout/VerticalCurvedList"/>
    <dgm:cxn modelId="{4590F0FC-A76D-405F-ADE2-204F400C5D70}" type="presParOf" srcId="{53F3C70B-E839-4E2C-B0AD-1803BF067AF7}" destId="{47BF0CFE-0E8A-41D8-B3CD-B6346DDFB5E0}" srcOrd="0" destOrd="0" presId="urn:microsoft.com/office/officeart/2008/layout/VerticalCurvedList"/>
    <dgm:cxn modelId="{90F882B0-43CA-4297-AB7F-890CD998F5FA}" type="presParOf" srcId="{B6B3E1F5-A608-4954-9CBB-8839491B44E4}" destId="{1096C45E-D002-4435-AF4B-4DFAA75CA4F5}" srcOrd="11" destOrd="0" presId="urn:microsoft.com/office/officeart/2008/layout/VerticalCurvedList"/>
    <dgm:cxn modelId="{6505E0D9-D8AF-41CF-AA8D-70B02143D0F8}" type="presParOf" srcId="{B6B3E1F5-A608-4954-9CBB-8839491B44E4}" destId="{DF46A587-373F-460D-97FF-14D3A26FDE67}" srcOrd="12" destOrd="0" presId="urn:microsoft.com/office/officeart/2008/layout/VerticalCurvedList"/>
    <dgm:cxn modelId="{7841B9AA-C031-4D8E-BBE1-80DDC1355FFB}" type="presParOf" srcId="{DF46A587-373F-460D-97FF-14D3A26FDE67}" destId="{7170D402-0DF7-44D1-99DF-AA83F42F0421}" srcOrd="0" destOrd="0" presId="urn:microsoft.com/office/officeart/2008/layout/VerticalCurvedList"/>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4175B5-27AC-48C0-96D3-9C75DA366BA4}">
      <dsp:nvSpPr>
        <dsp:cNvPr id="0" name=""/>
        <dsp:cNvSpPr/>
      </dsp:nvSpPr>
      <dsp:spPr>
        <a:xfrm>
          <a:off x="-6622111" y="-1005244"/>
          <a:ext cx="7823541" cy="7823541"/>
        </a:xfrm>
        <a:prstGeom prst="blockArc">
          <a:avLst>
            <a:gd name="adj1" fmla="val 18900000"/>
            <a:gd name="adj2" fmla="val 2700000"/>
            <a:gd name="adj3" fmla="val 276"/>
          </a:avLst>
        </a:pr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D59E70E-4D60-4E32-B8CC-672D14EC7D9C}">
      <dsp:nvSpPr>
        <dsp:cNvPr id="0" name=""/>
        <dsp:cNvSpPr/>
      </dsp:nvSpPr>
      <dsp:spPr>
        <a:xfrm>
          <a:off x="431485" y="109110"/>
          <a:ext cx="7681429" cy="862874"/>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85774" tIns="35560" rIns="35560" bIns="35560" numCol="1" spcCol="1270" anchor="ctr" anchorCtr="0">
          <a:noAutofit/>
        </a:bodyPr>
        <a:lstStyle/>
        <a:p>
          <a:pPr lvl="0" algn="just" defTabSz="622300">
            <a:lnSpc>
              <a:spcPct val="90000"/>
            </a:lnSpc>
            <a:spcBef>
              <a:spcPct val="0"/>
            </a:spcBef>
            <a:spcAft>
              <a:spcPct val="35000"/>
            </a:spcAft>
          </a:pPr>
          <a:r>
            <a:rPr lang="mn-MN" sz="1400" kern="1200" dirty="0" smtClean="0">
              <a:latin typeface="Arial" panose="020B0604020202020204" pitchFamily="34" charset="0"/>
              <a:cs typeface="Arial" panose="020B0604020202020204" pitchFamily="34" charset="0"/>
            </a:rPr>
            <a:t>Эмнэлгийн төрөлжсөн мэргэжлийн багийн дүгнэлтийг үндэслэн хүүхдийн хөгжлийн бэрхшээлтэй эсэхийг </a:t>
          </a:r>
          <a:r>
            <a:rPr lang="mn-MN" sz="1400" b="1" kern="1200" dirty="0" smtClean="0">
              <a:solidFill>
                <a:schemeClr val="tx2"/>
              </a:solidFill>
              <a:latin typeface="Arial" panose="020B0604020202020204" pitchFamily="34" charset="0"/>
              <a:cs typeface="Arial" panose="020B0604020202020204" pitchFamily="34" charset="0"/>
            </a:rPr>
            <a:t>тогтоох</a:t>
          </a:r>
          <a:r>
            <a:rPr lang="mn-MN" sz="1400" kern="1200" dirty="0" smtClean="0">
              <a:latin typeface="Arial" panose="020B0604020202020204" pitchFamily="34" charset="0"/>
              <a:cs typeface="Arial" panose="020B0604020202020204" pitchFamily="34" charset="0"/>
            </a:rPr>
            <a:t>, байнгын асаргаа шаардлагатай хөгжлийн бэрхшээлтэй хүүхдийг </a:t>
          </a:r>
          <a:r>
            <a:rPr lang="mn-MN" sz="1400" b="1" kern="1200" dirty="0" smtClean="0">
              <a:solidFill>
                <a:schemeClr val="tx2"/>
              </a:solidFill>
              <a:latin typeface="Arial" panose="020B0604020202020204" pitchFamily="34" charset="0"/>
              <a:cs typeface="Arial" panose="020B0604020202020204" pitchFamily="34" charset="0"/>
            </a:rPr>
            <a:t>тодорхойлох,</a:t>
          </a:r>
          <a:r>
            <a:rPr lang="mn-MN" sz="1400" kern="1200" dirty="0" smtClean="0">
              <a:latin typeface="Arial" panose="020B0604020202020204" pitchFamily="34" charset="0"/>
              <a:cs typeface="Arial" panose="020B0604020202020204" pitchFamily="34" charset="0"/>
            </a:rPr>
            <a:t> асаргаанд байх </a:t>
          </a:r>
          <a:r>
            <a:rPr lang="mn-MN" sz="1400" b="1" kern="1200" dirty="0" smtClean="0">
              <a:solidFill>
                <a:schemeClr val="tx2"/>
              </a:solidFill>
              <a:latin typeface="Arial" panose="020B0604020202020204" pitchFamily="34" charset="0"/>
              <a:cs typeface="Arial" panose="020B0604020202020204" pitchFamily="34" charset="0"/>
            </a:rPr>
            <a:t>хугацааг сунгах, цуцлах </a:t>
          </a:r>
          <a:r>
            <a:rPr lang="mn-MN" sz="1400" kern="1200" dirty="0" smtClean="0">
              <a:latin typeface="Arial" panose="020B0604020202020204" pitchFamily="34" charset="0"/>
              <a:cs typeface="Arial" panose="020B0604020202020204" pitchFamily="34" charset="0"/>
            </a:rPr>
            <a:t>шийдвэр гаргах.</a:t>
          </a:r>
          <a:endParaRPr lang="en-US" sz="1400" kern="1200" dirty="0">
            <a:latin typeface="Arial" panose="020B0604020202020204" pitchFamily="34" charset="0"/>
            <a:cs typeface="Arial" panose="020B0604020202020204" pitchFamily="34" charset="0"/>
          </a:endParaRPr>
        </a:p>
      </dsp:txBody>
      <dsp:txXfrm>
        <a:off x="431485" y="109110"/>
        <a:ext cx="7681429" cy="862874"/>
      </dsp:txXfrm>
    </dsp:sp>
    <dsp:sp modelId="{38E9859D-DBEF-451D-BE1B-74F9BF2CC055}">
      <dsp:nvSpPr>
        <dsp:cNvPr id="0" name=""/>
        <dsp:cNvSpPr/>
      </dsp:nvSpPr>
      <dsp:spPr>
        <a:xfrm>
          <a:off x="33930" y="229615"/>
          <a:ext cx="764997" cy="764997"/>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dk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E497EA36-D0C5-41B4-9E84-3E7585017682}">
      <dsp:nvSpPr>
        <dsp:cNvPr id="0" name=""/>
        <dsp:cNvSpPr/>
      </dsp:nvSpPr>
      <dsp:spPr>
        <a:xfrm>
          <a:off x="919840" y="1003949"/>
          <a:ext cx="7178018" cy="1052092"/>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85774" tIns="35560" rIns="35560" bIns="35560" numCol="1" spcCol="1270" anchor="ctr" anchorCtr="0">
          <a:noAutofit/>
        </a:bodyPr>
        <a:lstStyle/>
        <a:p>
          <a:pPr lvl="0" algn="just" defTabSz="622300">
            <a:lnSpc>
              <a:spcPct val="90000"/>
            </a:lnSpc>
            <a:spcBef>
              <a:spcPct val="0"/>
            </a:spcBef>
            <a:spcAft>
              <a:spcPct val="35000"/>
            </a:spcAft>
          </a:pPr>
          <a:r>
            <a:rPr lang="mn-MN" sz="1400" kern="1200" dirty="0" smtClean="0">
              <a:latin typeface="Arial" panose="020B0604020202020204" pitchFamily="34" charset="0"/>
              <a:cs typeface="Arial" panose="020B0604020202020204" pitchFamily="34" charset="0"/>
            </a:rPr>
            <a:t>Хөгжлийн бэрхшээлтэй хүүхдийг эрүүл мэнд, боловсрол, нийгмийн хамгааллын үйлчилгээнд хамруулах талаар шийдвэр гаргах, шаардлагатай гэж үзвэл </a:t>
          </a:r>
          <a:r>
            <a:rPr lang="mn-MN" sz="1400" b="1" kern="1200" dirty="0" smtClean="0">
              <a:solidFill>
                <a:schemeClr val="tx2"/>
              </a:solidFill>
              <a:latin typeface="Arial" panose="020B0604020202020204" pitchFamily="34" charset="0"/>
              <a:cs typeface="Arial" panose="020B0604020202020204" pitchFamily="34" charset="0"/>
            </a:rPr>
            <a:t>харьяалал харгалзахгүйгээр </a:t>
          </a:r>
          <a:r>
            <a:rPr lang="mn-MN" sz="1400" kern="1200" dirty="0" smtClean="0">
              <a:latin typeface="Arial" panose="020B0604020202020204" pitchFamily="34" charset="0"/>
              <a:cs typeface="Arial" panose="020B0604020202020204" pitchFamily="34" charset="0"/>
            </a:rPr>
            <a:t>эрүүл мэндийн болон боловсролын </a:t>
          </a:r>
          <a:r>
            <a:rPr lang="mn-MN" sz="1400" b="1" kern="1200" dirty="0" smtClean="0">
              <a:solidFill>
                <a:schemeClr val="tx2"/>
              </a:solidFill>
              <a:latin typeface="Arial" panose="020B0604020202020204" pitchFamily="34" charset="0"/>
              <a:cs typeface="Arial" panose="020B0604020202020204" pitchFamily="34" charset="0"/>
            </a:rPr>
            <a:t>үйлчилгээнд</a:t>
          </a:r>
          <a:r>
            <a:rPr lang="mn-MN" sz="1400" kern="1200" dirty="0" smtClean="0">
              <a:latin typeface="Arial" panose="020B0604020202020204" pitchFamily="34" charset="0"/>
              <a:cs typeface="Arial" panose="020B0604020202020204" pitchFamily="34" charset="0"/>
            </a:rPr>
            <a:t> </a:t>
          </a:r>
          <a:r>
            <a:rPr lang="mn-MN" sz="1400" b="1" kern="1200" dirty="0" smtClean="0">
              <a:solidFill>
                <a:schemeClr val="tx2"/>
              </a:solidFill>
              <a:latin typeface="Arial" panose="020B0604020202020204" pitchFamily="34" charset="0"/>
              <a:cs typeface="Arial" panose="020B0604020202020204" pitchFamily="34" charset="0"/>
            </a:rPr>
            <a:t>хамруулах шийдвэр гаргах</a:t>
          </a:r>
          <a:r>
            <a:rPr lang="mn-MN" sz="1400" kern="1200" dirty="0" smtClean="0">
              <a:latin typeface="Arial" panose="020B0604020202020204" pitchFamily="34" charset="0"/>
              <a:cs typeface="Arial" panose="020B0604020202020204" pitchFamily="34" charset="0"/>
            </a:rPr>
            <a:t>, хэрэгжилтэд хяналт тавих.</a:t>
          </a:r>
          <a:endParaRPr lang="en-US" sz="1400" kern="1200" dirty="0">
            <a:latin typeface="Arial" panose="020B0604020202020204" pitchFamily="34" charset="0"/>
            <a:cs typeface="Arial" panose="020B0604020202020204" pitchFamily="34" charset="0"/>
          </a:endParaRPr>
        </a:p>
      </dsp:txBody>
      <dsp:txXfrm>
        <a:off x="919840" y="1003949"/>
        <a:ext cx="7178018" cy="1052092"/>
      </dsp:txXfrm>
    </dsp:sp>
    <dsp:sp modelId="{DE83E024-8981-4380-A51C-617B505EC7C6}">
      <dsp:nvSpPr>
        <dsp:cNvPr id="0" name=""/>
        <dsp:cNvSpPr/>
      </dsp:nvSpPr>
      <dsp:spPr>
        <a:xfrm>
          <a:off x="537341" y="1147496"/>
          <a:ext cx="764997" cy="764997"/>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dk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3F2F5BC3-47A0-4A46-B384-5C817F480A52}">
      <dsp:nvSpPr>
        <dsp:cNvPr id="0" name=""/>
        <dsp:cNvSpPr/>
      </dsp:nvSpPr>
      <dsp:spPr>
        <a:xfrm>
          <a:off x="1150036" y="1982962"/>
          <a:ext cx="6947822" cy="929827"/>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85774" tIns="35560" rIns="35560" bIns="35560" numCol="1" spcCol="1270" anchor="ctr" anchorCtr="0">
          <a:noAutofit/>
        </a:bodyPr>
        <a:lstStyle/>
        <a:p>
          <a:pPr lvl="0" algn="just" defTabSz="622300">
            <a:lnSpc>
              <a:spcPct val="90000"/>
            </a:lnSpc>
            <a:spcBef>
              <a:spcPct val="0"/>
            </a:spcBef>
            <a:spcAft>
              <a:spcPct val="35000"/>
            </a:spcAft>
          </a:pPr>
          <a:r>
            <a:rPr lang="mn-MN" sz="1400" kern="1200" dirty="0" smtClean="0">
              <a:latin typeface="Arial" panose="020B0604020202020204" pitchFamily="34" charset="0"/>
              <a:cs typeface="Arial" panose="020B0604020202020204" pitchFamily="34" charset="0"/>
            </a:rPr>
            <a:t>Эмнэлгийн төрөлжсөн мэргэжлийн баг болон Сургуульд хамрагдалтыг дэмжих зөвлөлтэй хамтран хүүхдийн </a:t>
          </a:r>
          <a:r>
            <a:rPr lang="mn-MN" sz="1400" b="1" kern="1200" dirty="0" smtClean="0">
              <a:solidFill>
                <a:schemeClr val="tx2"/>
              </a:solidFill>
              <a:latin typeface="Arial" panose="020B0604020202020204" pitchFamily="34" charset="0"/>
              <a:cs typeface="Arial" panose="020B0604020202020204" pitchFamily="34" charset="0"/>
            </a:rPr>
            <a:t>хөгжлийн хоцрогдлыг илрүүлж</a:t>
          </a:r>
          <a:r>
            <a:rPr lang="mn-MN" sz="1400" kern="1200" dirty="0" smtClean="0">
              <a:latin typeface="Arial" panose="020B0604020202020204" pitchFamily="34" charset="0"/>
              <a:cs typeface="Arial" panose="020B0604020202020204" pitchFamily="34" charset="0"/>
            </a:rPr>
            <a:t>, боловсролд </a:t>
          </a:r>
          <a:r>
            <a:rPr lang="mn-MN" sz="1400" kern="1200" dirty="0" smtClean="0">
              <a:effectLst/>
              <a:latin typeface="Arial" panose="020B0604020202020204" pitchFamily="34" charset="0"/>
              <a:ea typeface="Times New Roman" panose="02020603050405020304" pitchFamily="18" charset="0"/>
              <a:cs typeface="Arial" panose="020B0604020202020204" pitchFamily="34" charset="0"/>
            </a:rPr>
            <a:t>хамруулах талаар эцэг, эх, асран хамгаалагч, харгалзан дэмжигчид </a:t>
          </a:r>
          <a:r>
            <a:rPr lang="mn-MN" sz="1400" b="1" kern="1200" dirty="0" smtClean="0">
              <a:solidFill>
                <a:schemeClr val="tx2"/>
              </a:solidFill>
              <a:effectLst/>
              <a:latin typeface="Arial" panose="020B0604020202020204" pitchFamily="34" charset="0"/>
              <a:ea typeface="Times New Roman" panose="02020603050405020304" pitchFamily="18" charset="0"/>
              <a:cs typeface="Arial" panose="020B0604020202020204" pitchFamily="34" charset="0"/>
            </a:rPr>
            <a:t>зөвлөн туслах</a:t>
          </a:r>
          <a:r>
            <a:rPr lang="mn-MN" sz="1400" kern="1200" dirty="0" smtClean="0">
              <a:effectLst/>
              <a:latin typeface="Arial" panose="020B0604020202020204" pitchFamily="34" charset="0"/>
              <a:ea typeface="Times New Roman" panose="02020603050405020304" pitchFamily="18" charset="0"/>
              <a:cs typeface="Arial" panose="020B0604020202020204" pitchFamily="34" charset="0"/>
            </a:rPr>
            <a:t>, холбогдох </a:t>
          </a:r>
          <a:r>
            <a:rPr lang="mn-MN" sz="1400" b="1" kern="1200" dirty="0" smtClean="0">
              <a:solidFill>
                <a:schemeClr val="tx2"/>
              </a:solidFill>
              <a:effectLst/>
              <a:latin typeface="Arial" panose="020B0604020202020204" pitchFamily="34" charset="0"/>
              <a:ea typeface="Times New Roman" panose="02020603050405020304" pitchFamily="18" charset="0"/>
              <a:cs typeface="Arial" panose="020B0604020202020204" pitchFamily="34" charset="0"/>
            </a:rPr>
            <a:t>боловсролын байгууллагад уламжлах арга хэмжээ авах.</a:t>
          </a:r>
          <a:endParaRPr lang="en-US" sz="1400" b="1" kern="1200" dirty="0">
            <a:solidFill>
              <a:schemeClr val="tx2"/>
            </a:solidFill>
            <a:latin typeface="Arial" panose="020B0604020202020204" pitchFamily="34" charset="0"/>
            <a:cs typeface="Arial" panose="020B0604020202020204" pitchFamily="34" charset="0"/>
          </a:endParaRPr>
        </a:p>
      </dsp:txBody>
      <dsp:txXfrm>
        <a:off x="1150036" y="1982962"/>
        <a:ext cx="6947822" cy="929827"/>
      </dsp:txXfrm>
    </dsp:sp>
    <dsp:sp modelId="{C5341330-48DE-4A32-9705-D996F6A254AA}">
      <dsp:nvSpPr>
        <dsp:cNvPr id="0" name=""/>
        <dsp:cNvSpPr/>
      </dsp:nvSpPr>
      <dsp:spPr>
        <a:xfrm>
          <a:off x="767538" y="2065377"/>
          <a:ext cx="764997" cy="764997"/>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dk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689855E0-0229-47EB-9A36-7314C754F130}">
      <dsp:nvSpPr>
        <dsp:cNvPr id="0" name=""/>
        <dsp:cNvSpPr/>
      </dsp:nvSpPr>
      <dsp:spPr>
        <a:xfrm>
          <a:off x="977974" y="2912385"/>
          <a:ext cx="7143542" cy="1119044"/>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85774" tIns="35560" rIns="35560" bIns="35560" numCol="1" spcCol="1270" anchor="ctr" anchorCtr="0">
          <a:noAutofit/>
        </a:bodyPr>
        <a:lstStyle/>
        <a:p>
          <a:pPr lvl="0" algn="just" defTabSz="622300">
            <a:lnSpc>
              <a:spcPct val="90000"/>
            </a:lnSpc>
            <a:spcBef>
              <a:spcPct val="0"/>
            </a:spcBef>
            <a:spcAft>
              <a:spcPct val="35000"/>
            </a:spcAft>
          </a:pPr>
          <a:r>
            <a:rPr lang="mn-MN" sz="1400" kern="1200" dirty="0" smtClean="0">
              <a:latin typeface="Arial" panose="020B0604020202020204" pitchFamily="34" charset="0"/>
              <a:cs typeface="Arial" panose="020B0604020202020204" pitchFamily="34" charset="0"/>
            </a:rPr>
            <a:t>  Хөгжлийн бэрхшээлтэй хүүхдийн үндсэн мэдээллээс гадна эрүүл мэнд,</a:t>
          </a:r>
        </a:p>
        <a:p>
          <a:pPr lvl="0" algn="just" defTabSz="622300">
            <a:lnSpc>
              <a:spcPct val="90000"/>
            </a:lnSpc>
            <a:spcBef>
              <a:spcPct val="0"/>
            </a:spcBef>
            <a:spcAft>
              <a:spcPct val="35000"/>
            </a:spcAft>
          </a:pPr>
          <a:r>
            <a:rPr lang="mn-MN" sz="1400" kern="1200" dirty="0" smtClean="0">
              <a:latin typeface="Arial" panose="020B0604020202020204" pitchFamily="34" charset="0"/>
              <a:cs typeface="Arial" panose="020B0604020202020204" pitchFamily="34" charset="0"/>
            </a:rPr>
            <a:t>  </a:t>
          </a:r>
          <a:r>
            <a:rPr lang="mn-MN" sz="1400" b="1" kern="1200" dirty="0" smtClean="0">
              <a:solidFill>
                <a:schemeClr val="tx2"/>
              </a:solidFill>
              <a:latin typeface="Arial" panose="020B0604020202020204" pitchFamily="34" charset="0"/>
              <a:cs typeface="Arial" panose="020B0604020202020204" pitchFamily="34" charset="0"/>
            </a:rPr>
            <a:t>хөгжлийн ахиц дэвшлийн </a:t>
          </a:r>
          <a:r>
            <a:rPr lang="mn-MN" sz="1400" kern="1200" dirty="0" smtClean="0">
              <a:latin typeface="Arial" panose="020B0604020202020204" pitchFamily="34" charset="0"/>
              <a:cs typeface="Arial" panose="020B0604020202020204" pitchFamily="34" charset="0"/>
            </a:rPr>
            <a:t>талаар холбогдох мэдээллийг багтаасан </a:t>
          </a:r>
          <a:r>
            <a:rPr lang="mn-MN" sz="1400" b="1" kern="1200" dirty="0" smtClean="0">
              <a:solidFill>
                <a:schemeClr val="tx2"/>
              </a:solidFill>
              <a:latin typeface="Arial" panose="020B0604020202020204" pitchFamily="34" charset="0"/>
              <a:cs typeface="Arial" panose="020B0604020202020204" pitchFamily="34" charset="0"/>
            </a:rPr>
            <a:t>хувийн    хэрэг нээж</a:t>
          </a:r>
          <a:r>
            <a:rPr lang="mn-MN" sz="1400" kern="1200" dirty="0" smtClean="0">
              <a:latin typeface="Arial" panose="020B0604020202020204" pitchFamily="34" charset="0"/>
              <a:cs typeface="Arial" panose="020B0604020202020204" pitchFamily="34" charset="0"/>
            </a:rPr>
            <a:t>, эрүүл мэнд, боловсрол, нийгмийн хамгааллын үйлчилгээнд хамруулах дүгнэлтийн талаар </a:t>
          </a:r>
          <a:r>
            <a:rPr lang="mn-MN" sz="1400" b="1" kern="1200" dirty="0" smtClean="0">
              <a:solidFill>
                <a:schemeClr val="tx2"/>
              </a:solidFill>
              <a:latin typeface="Arial" panose="020B0604020202020204" pitchFamily="34" charset="0"/>
              <a:cs typeface="Arial" panose="020B0604020202020204" pitchFamily="34" charset="0"/>
            </a:rPr>
            <a:t>тэмдэглэл хийж, хэрэгжилтэд хяналт тавих</a:t>
          </a:r>
          <a:r>
            <a:rPr lang="mn-MN"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dsp:txBody>
      <dsp:txXfrm>
        <a:off x="977974" y="2912385"/>
        <a:ext cx="7143542" cy="1119044"/>
      </dsp:txXfrm>
    </dsp:sp>
    <dsp:sp modelId="{8AD5D679-BAE6-4F38-ABF9-AEF745EB66CA}">
      <dsp:nvSpPr>
        <dsp:cNvPr id="0" name=""/>
        <dsp:cNvSpPr/>
      </dsp:nvSpPr>
      <dsp:spPr>
        <a:xfrm>
          <a:off x="767538" y="2982676"/>
          <a:ext cx="764997" cy="764997"/>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dk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1A39026F-70C9-4E29-A8F2-57F343E9FD2F}">
      <dsp:nvSpPr>
        <dsp:cNvPr id="0" name=""/>
        <dsp:cNvSpPr/>
      </dsp:nvSpPr>
      <dsp:spPr>
        <a:xfrm>
          <a:off x="1105427" y="4002746"/>
          <a:ext cx="7028787" cy="996779"/>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85774" tIns="35560" rIns="35560" bIns="35560" numCol="1" spcCol="1270" anchor="ctr" anchorCtr="0">
          <a:noAutofit/>
        </a:bodyPr>
        <a:lstStyle/>
        <a:p>
          <a:pPr lvl="0" algn="just" defTabSz="622300">
            <a:lnSpc>
              <a:spcPct val="90000"/>
            </a:lnSpc>
            <a:spcBef>
              <a:spcPct val="0"/>
            </a:spcBef>
            <a:spcAft>
              <a:spcPct val="35000"/>
            </a:spcAft>
          </a:pPr>
          <a:r>
            <a:rPr lang="mn-MN" sz="1400" kern="1200" dirty="0" smtClean="0">
              <a:latin typeface="Arial" panose="020B0604020202020204" pitchFamily="34" charset="0"/>
              <a:cs typeface="Arial" panose="020B0604020202020204" pitchFamily="34" charset="0"/>
            </a:rPr>
            <a:t>Хөгжлийн бэрхшээлтэй хүүхдийн </a:t>
          </a:r>
          <a:r>
            <a:rPr lang="mn-MN" sz="1400" b="1" kern="1200" dirty="0" smtClean="0">
              <a:solidFill>
                <a:schemeClr val="tx2"/>
              </a:solidFill>
              <a:latin typeface="Arial" panose="020B0604020202020204" pitchFamily="34" charset="0"/>
              <a:cs typeface="Arial" panose="020B0604020202020204" pitchFamily="34" charset="0"/>
            </a:rPr>
            <a:t>эцэг, эх, асран хамгаалагч</a:t>
          </a:r>
          <a:r>
            <a:rPr lang="mn-MN" sz="1400" kern="1200" dirty="0" smtClean="0">
              <a:latin typeface="Arial" panose="020B0604020202020204" pitchFamily="34" charset="0"/>
              <a:cs typeface="Arial" panose="020B0604020202020204" pitchFamily="34" charset="0"/>
            </a:rPr>
            <a:t>, харгалзан дэмжигчтэй </a:t>
          </a:r>
          <a:r>
            <a:rPr lang="mn-MN" sz="1400" b="1" kern="1200" dirty="0" smtClean="0">
              <a:solidFill>
                <a:schemeClr val="tx2"/>
              </a:solidFill>
              <a:latin typeface="Arial" panose="020B0604020202020204" pitchFamily="34" charset="0"/>
              <a:cs typeface="Arial" panose="020B0604020202020204" pitchFamily="34" charset="0"/>
            </a:rPr>
            <a:t>хамтран</a:t>
          </a:r>
          <a:r>
            <a:rPr lang="mn-MN" sz="1400" kern="1200" dirty="0" smtClean="0">
              <a:latin typeface="Arial" panose="020B0604020202020204" pitchFamily="34" charset="0"/>
              <a:cs typeface="Arial" panose="020B0604020202020204" pitchFamily="34" charset="0"/>
            </a:rPr>
            <a:t> хүүхдийг </a:t>
          </a:r>
          <a:r>
            <a:rPr lang="mn-MN" sz="1400" b="1" kern="1200" dirty="0" smtClean="0">
              <a:solidFill>
                <a:schemeClr val="tx2"/>
              </a:solidFill>
              <a:latin typeface="Arial" panose="020B0604020202020204" pitchFamily="34" charset="0"/>
              <a:cs typeface="Arial" panose="020B0604020202020204" pitchFamily="34" charset="0"/>
            </a:rPr>
            <a:t>сэргээн засах урт хугацааны төлөвлөгөө гарган </a:t>
          </a:r>
          <a:r>
            <a:rPr lang="mn-MN" sz="1400" kern="1200" dirty="0" smtClean="0">
              <a:latin typeface="Arial" panose="020B0604020202020204" pitchFamily="34" charset="0"/>
              <a:cs typeface="Arial" panose="020B0604020202020204" pitchFamily="34" charset="0"/>
            </a:rPr>
            <a:t>хэрэгжүүлэх, хүүхдээ хөгжүүлэх, эмчилгээнд хамруулах, ахиц дэвшил гаргах талаар санал, зөвлөмж хүргүүлэх.</a:t>
          </a:r>
          <a:endParaRPr lang="en-US" sz="1400" kern="1200" dirty="0">
            <a:latin typeface="Arial" panose="020B0604020202020204" pitchFamily="34" charset="0"/>
            <a:cs typeface="Arial" panose="020B0604020202020204" pitchFamily="34" charset="0"/>
          </a:endParaRPr>
        </a:p>
      </dsp:txBody>
      <dsp:txXfrm>
        <a:off x="1105427" y="4002746"/>
        <a:ext cx="7028787" cy="996779"/>
      </dsp:txXfrm>
    </dsp:sp>
    <dsp:sp modelId="{47BF0CFE-0E8A-41D8-B3CD-B6346DDFB5E0}">
      <dsp:nvSpPr>
        <dsp:cNvPr id="0" name=""/>
        <dsp:cNvSpPr/>
      </dsp:nvSpPr>
      <dsp:spPr>
        <a:xfrm>
          <a:off x="573862" y="3941301"/>
          <a:ext cx="764997" cy="764997"/>
        </a:xfrm>
        <a:prstGeom prst="ellipse">
          <a:avLst/>
        </a:prstGeom>
        <a:blipFill rotWithShape="0">
          <a:blip xmlns:r="http://schemas.openxmlformats.org/officeDocument/2006/relationships" r:embed="rId1"/>
          <a:stretch>
            <a:fillRect/>
          </a:stretch>
        </a:blipFill>
        <a:ln w="9525" cap="flat" cmpd="sng" algn="ctr">
          <a:solidFill>
            <a:schemeClr val="dk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1096C45E-D002-4435-AF4B-4DFAA75CA4F5}">
      <dsp:nvSpPr>
        <dsp:cNvPr id="0" name=""/>
        <dsp:cNvSpPr/>
      </dsp:nvSpPr>
      <dsp:spPr>
        <a:xfrm>
          <a:off x="558113" y="4968549"/>
          <a:ext cx="7624663" cy="831374"/>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85774" tIns="35560" rIns="35560" bIns="35560" numCol="1" spcCol="1270" anchor="ctr" anchorCtr="0">
          <a:noAutofit/>
        </a:bodyPr>
        <a:lstStyle/>
        <a:p>
          <a:pPr lvl="0" algn="just" defTabSz="622300">
            <a:lnSpc>
              <a:spcPct val="90000"/>
            </a:lnSpc>
            <a:spcBef>
              <a:spcPct val="0"/>
            </a:spcBef>
            <a:spcAft>
              <a:spcPct val="35000"/>
            </a:spcAft>
          </a:pPr>
          <a:r>
            <a:rPr lang="mn-MN" sz="1400" kern="1200" dirty="0" smtClean="0">
              <a:latin typeface="Arial" panose="020B0604020202020204" pitchFamily="34" charset="0"/>
              <a:cs typeface="Arial" panose="020B0604020202020204" pitchFamily="34" charset="0"/>
            </a:rPr>
            <a:t>Хөгжлийн бэрхшээлтэй хүүхдэд учирч буй эрсдэлт хүчин зүйл, үл хайхрах, </a:t>
          </a:r>
          <a:r>
            <a:rPr lang="mn-MN" sz="1400" b="1" kern="1200" dirty="0" smtClean="0">
              <a:solidFill>
                <a:schemeClr val="tx2"/>
              </a:solidFill>
              <a:latin typeface="Arial" panose="020B0604020202020204" pitchFamily="34" charset="0"/>
              <a:cs typeface="Arial" panose="020B0604020202020204" pitchFamily="34" charset="0"/>
            </a:rPr>
            <a:t>ялгаварлан гадуурхалт, хүчирхийлэл </a:t>
          </a:r>
          <a:r>
            <a:rPr lang="mn-MN" sz="1400" kern="1200" dirty="0" smtClean="0">
              <a:latin typeface="Arial" panose="020B0604020202020204" pitchFamily="34" charset="0"/>
              <a:cs typeface="Arial" panose="020B0604020202020204" pitchFamily="34" charset="0"/>
            </a:rPr>
            <a:t>болон хүүхдийн эрхийн бусад зөрчил байгаа эсэхийг </a:t>
          </a:r>
          <a:r>
            <a:rPr lang="mn-MN" sz="1400" b="1" kern="1200" dirty="0" smtClean="0">
              <a:solidFill>
                <a:schemeClr val="tx2"/>
              </a:solidFill>
              <a:latin typeface="Arial" panose="020B0604020202020204" pitchFamily="34" charset="0"/>
              <a:cs typeface="Arial" panose="020B0604020202020204" pitchFamily="34" charset="0"/>
            </a:rPr>
            <a:t>хянах, үнэлэх</a:t>
          </a:r>
          <a:r>
            <a:rPr lang="mn-MN" sz="1400" kern="1200" dirty="0" smtClean="0">
              <a:latin typeface="Arial" panose="020B0604020202020204" pitchFamily="34" charset="0"/>
              <a:cs typeface="Arial" panose="020B0604020202020204" pitchFamily="34" charset="0"/>
            </a:rPr>
            <a:t>, шаардлагатай тохиолдолд хууль тогтоомжийн дагуу </a:t>
          </a:r>
          <a:r>
            <a:rPr lang="mn-MN" sz="1400" b="1" kern="1200" dirty="0" smtClean="0">
              <a:solidFill>
                <a:schemeClr val="tx2"/>
              </a:solidFill>
              <a:latin typeface="Arial" panose="020B0604020202020204" pitchFamily="34" charset="0"/>
              <a:cs typeface="Arial" panose="020B0604020202020204" pitchFamily="34" charset="0"/>
            </a:rPr>
            <a:t>холбогдох байгууллагад мэдэгдэж шийдвэрлүүлэх</a:t>
          </a:r>
          <a:r>
            <a:rPr lang="mn-MN"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dsp:txBody>
      <dsp:txXfrm>
        <a:off x="558113" y="4968549"/>
        <a:ext cx="7624663" cy="831374"/>
      </dsp:txXfrm>
    </dsp:sp>
    <dsp:sp modelId="{7170D402-0DF7-44D1-99DF-AA83F42F0421}">
      <dsp:nvSpPr>
        <dsp:cNvPr id="0" name=""/>
        <dsp:cNvSpPr/>
      </dsp:nvSpPr>
      <dsp:spPr>
        <a:xfrm>
          <a:off x="33930" y="4818438"/>
          <a:ext cx="764997" cy="764997"/>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dk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19441" cy="493653"/>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Arial" charset="0"/>
              </a:defRPr>
            </a:lvl1pPr>
          </a:lstStyle>
          <a:p>
            <a:pPr>
              <a:defRPr/>
            </a:pPr>
            <a:endParaRPr lang="en-US"/>
          </a:p>
        </p:txBody>
      </p:sp>
      <p:sp>
        <p:nvSpPr>
          <p:cNvPr id="3" name="Date Placeholder 2"/>
          <p:cNvSpPr>
            <a:spLocks noGrp="1"/>
          </p:cNvSpPr>
          <p:nvPr>
            <p:ph type="dt" sz="quarter" idx="1"/>
          </p:nvPr>
        </p:nvSpPr>
        <p:spPr>
          <a:xfrm>
            <a:off x="3814799" y="0"/>
            <a:ext cx="2919441" cy="493653"/>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Arial" charset="0"/>
              </a:defRPr>
            </a:lvl1pPr>
          </a:lstStyle>
          <a:p>
            <a:pPr>
              <a:defRPr/>
            </a:pPr>
            <a:fld id="{A1AE92FD-3F0A-D945-A075-985A1C5F20DB}" type="datetimeFigureOut">
              <a:rPr lang="en-US"/>
              <a:pPr>
                <a:defRPr/>
              </a:pPr>
              <a:t>2/16/2022</a:t>
            </a:fld>
            <a:endParaRPr lang="en-US"/>
          </a:p>
        </p:txBody>
      </p:sp>
      <p:sp>
        <p:nvSpPr>
          <p:cNvPr id="4" name="Footer Placeholder 3"/>
          <p:cNvSpPr>
            <a:spLocks noGrp="1"/>
          </p:cNvSpPr>
          <p:nvPr>
            <p:ph type="ftr" sz="quarter" idx="2"/>
          </p:nvPr>
        </p:nvSpPr>
        <p:spPr>
          <a:xfrm>
            <a:off x="1" y="9370977"/>
            <a:ext cx="2919441" cy="493653"/>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Arial" charset="0"/>
              </a:defRPr>
            </a:lvl1pPr>
          </a:lstStyle>
          <a:p>
            <a:pPr>
              <a:defRPr/>
            </a:pPr>
            <a:endParaRPr lang="en-US"/>
          </a:p>
        </p:txBody>
      </p:sp>
      <p:sp>
        <p:nvSpPr>
          <p:cNvPr id="5" name="Slide Number Placeholder 4"/>
          <p:cNvSpPr>
            <a:spLocks noGrp="1"/>
          </p:cNvSpPr>
          <p:nvPr>
            <p:ph type="sldNum" sz="quarter" idx="3"/>
          </p:nvPr>
        </p:nvSpPr>
        <p:spPr>
          <a:xfrm>
            <a:off x="3814799" y="9370977"/>
            <a:ext cx="2919441" cy="493653"/>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5661A520-8149-9648-BE42-21DF72AFE5A5}" type="slidenum">
              <a:rPr lang="en-US" altLang="en-US"/>
              <a:pPr/>
              <a:t>‹#›</a:t>
            </a:fld>
            <a:endParaRPr lang="en-US" altLang="en-US"/>
          </a:p>
        </p:txBody>
      </p:sp>
    </p:spTree>
    <p:extLst>
      <p:ext uri="{BB962C8B-B14F-4D97-AF65-F5344CB8AC3E}">
        <p14:creationId xmlns:p14="http://schemas.microsoft.com/office/powerpoint/2010/main" xmlns="" val="209959298"/>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19441" cy="493653"/>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Arial" charset="0"/>
              </a:defRPr>
            </a:lvl1pPr>
          </a:lstStyle>
          <a:p>
            <a:pPr>
              <a:defRPr/>
            </a:pPr>
            <a:endParaRPr lang="en-US"/>
          </a:p>
        </p:txBody>
      </p:sp>
      <p:sp>
        <p:nvSpPr>
          <p:cNvPr id="3" name="Date Placeholder 2"/>
          <p:cNvSpPr>
            <a:spLocks noGrp="1"/>
          </p:cNvSpPr>
          <p:nvPr>
            <p:ph type="dt" idx="1"/>
          </p:nvPr>
        </p:nvSpPr>
        <p:spPr>
          <a:xfrm>
            <a:off x="3814799" y="0"/>
            <a:ext cx="2919441" cy="493653"/>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Arial" charset="0"/>
              </a:defRPr>
            </a:lvl1pPr>
          </a:lstStyle>
          <a:p>
            <a:pPr>
              <a:defRPr/>
            </a:pPr>
            <a:fld id="{E1C07F20-F7ED-334C-A03B-444C9CFC85BF}" type="datetimeFigureOut">
              <a:rPr lang="en-US"/>
              <a:pPr>
                <a:defRPr/>
              </a:pPr>
              <a:t>2/16/2022</a:t>
            </a:fld>
            <a:endParaRPr lang="en-US"/>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2663" y="4687173"/>
            <a:ext cx="5390441" cy="4439504"/>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9370977"/>
            <a:ext cx="2919441" cy="493653"/>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Arial" charset="0"/>
              </a:defRPr>
            </a:lvl1pPr>
          </a:lstStyle>
          <a:p>
            <a:pPr>
              <a:defRPr/>
            </a:pPr>
            <a:endParaRPr lang="en-US"/>
          </a:p>
        </p:txBody>
      </p:sp>
      <p:sp>
        <p:nvSpPr>
          <p:cNvPr id="7" name="Slide Number Placeholder 6"/>
          <p:cNvSpPr>
            <a:spLocks noGrp="1"/>
          </p:cNvSpPr>
          <p:nvPr>
            <p:ph type="sldNum" sz="quarter" idx="5"/>
          </p:nvPr>
        </p:nvSpPr>
        <p:spPr>
          <a:xfrm>
            <a:off x="3814799" y="9370977"/>
            <a:ext cx="2919441" cy="493653"/>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636908DA-18C6-3A44-B908-4C28A7808DA9}" type="slidenum">
              <a:rPr lang="en-US" altLang="en-US"/>
              <a:pPr/>
              <a:t>‹#›</a:t>
            </a:fld>
            <a:endParaRPr lang="en-US" altLang="en-US"/>
          </a:p>
        </p:txBody>
      </p:sp>
    </p:spTree>
    <p:extLst>
      <p:ext uri="{BB962C8B-B14F-4D97-AF65-F5344CB8AC3E}">
        <p14:creationId xmlns:p14="http://schemas.microsoft.com/office/powerpoint/2010/main" xmlns="" val="1076501439"/>
      </p:ext>
    </p:extLst>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mn-MN" sz="1600" dirty="0" smtClean="0">
                <a:solidFill>
                  <a:schemeClr val="tx1"/>
                </a:solidFill>
                <a:effectLst/>
                <a:latin typeface="Arial" panose="020B0604020202020204" pitchFamily="34" charset="0"/>
                <a:ea typeface="Calibri" panose="020F0502020204030204" pitchFamily="34" charset="0"/>
              </a:rPr>
              <a:t>Хөгжлийн бэрхшээлтэй хүний эрхийн тухай хуулийн 37.3-т</a:t>
            </a:r>
            <a:r>
              <a:rPr lang="mn-MN" sz="1600" baseline="0" dirty="0" smtClean="0">
                <a:solidFill>
                  <a:schemeClr val="tx1"/>
                </a:solidFill>
                <a:effectLst/>
                <a:latin typeface="Arial" panose="020B0604020202020204" pitchFamily="34" charset="0"/>
                <a:ea typeface="Calibri" panose="020F0502020204030204" pitchFamily="34" charset="0"/>
              </a:rPr>
              <a:t> </a:t>
            </a:r>
            <a:r>
              <a:rPr lang="mn-MN" sz="1600" dirty="0" smtClean="0">
                <a:effectLst/>
                <a:latin typeface="Times New Roman" panose="02020603050405020304" pitchFamily="18" charset="0"/>
                <a:ea typeface="Times New Roman" panose="02020603050405020304" pitchFamily="18" charset="0"/>
              </a:rPr>
              <a:t>ХБХЭМБНХ</a:t>
            </a:r>
            <a:r>
              <a:rPr lang="en-US" sz="1600" dirty="0" smtClean="0">
                <a:effectLst/>
                <a:latin typeface="Times New Roman" panose="02020603050405020304" pitchFamily="18" charset="0"/>
                <a:ea typeface="Times New Roman" panose="02020603050405020304" pitchFamily="18" charset="0"/>
              </a:rPr>
              <a:t>-</a:t>
            </a:r>
            <a:r>
              <a:rPr lang="mn-MN" sz="1600" dirty="0" smtClean="0">
                <a:effectLst/>
                <a:latin typeface="Times New Roman" panose="02020603050405020304" pitchFamily="18" charset="0"/>
                <a:ea typeface="Times New Roman" panose="02020603050405020304" pitchFamily="18" charset="0"/>
              </a:rPr>
              <a:t>ын Төв комиссыг хөгжлийн бэрхшээлтэй хүний асуудал эрхэлсэн төрийн захиргааны төв байгууллагын</a:t>
            </a:r>
            <a:r>
              <a:rPr lang="mn-MN" sz="1600" baseline="0" dirty="0" smtClean="0">
                <a:effectLst/>
                <a:latin typeface="Times New Roman" panose="02020603050405020304" pitchFamily="18" charset="0"/>
                <a:ea typeface="Times New Roman" panose="02020603050405020304" pitchFamily="18" charset="0"/>
              </a:rPr>
              <a:t> дэргэд байгуулна гэж </a:t>
            </a:r>
            <a:r>
              <a:rPr lang="mn-MN" sz="1600" dirty="0" smtClean="0">
                <a:solidFill>
                  <a:schemeClr val="tx1"/>
                </a:solidFill>
                <a:effectLst/>
                <a:latin typeface="Arial" panose="020B0604020202020204" pitchFamily="34" charset="0"/>
                <a:ea typeface="Calibri" panose="020F0502020204030204" pitchFamily="34" charset="0"/>
              </a:rPr>
              <a:t>заасны дагуу </a:t>
            </a:r>
            <a:r>
              <a:rPr lang="en-US" sz="1600" dirty="0" smtClean="0">
                <a:solidFill>
                  <a:schemeClr val="tx1"/>
                </a:solidFill>
                <a:effectLst/>
                <a:latin typeface="Times New Roman" panose="02020603050405020304" pitchFamily="18" charset="0"/>
                <a:ea typeface="Calibri" panose="020F0502020204030204" pitchFamily="34" charset="0"/>
              </a:rPr>
              <a:t>2016</a:t>
            </a:r>
            <a:r>
              <a:rPr lang="en-US" sz="1600" baseline="0" dirty="0" smtClean="0">
                <a:solidFill>
                  <a:schemeClr val="tx1"/>
                </a:solidFill>
                <a:effectLst/>
                <a:latin typeface="Times New Roman" panose="02020603050405020304" pitchFamily="18" charset="0"/>
                <a:ea typeface="Calibri" panose="020F0502020204030204" pitchFamily="34" charset="0"/>
              </a:rPr>
              <a:t> </a:t>
            </a:r>
            <a:r>
              <a:rPr lang="mn-MN" sz="1600" baseline="0" dirty="0" smtClean="0">
                <a:solidFill>
                  <a:schemeClr val="tx1"/>
                </a:solidFill>
                <a:effectLst/>
                <a:latin typeface="Times New Roman" panose="02020603050405020304" pitchFamily="18" charset="0"/>
                <a:ea typeface="Calibri" panose="020F0502020204030204" pitchFamily="34" charset="0"/>
              </a:rPr>
              <a:t>оноос ТӨВ КОМИСС</a:t>
            </a:r>
            <a:r>
              <a:rPr lang="en-US" sz="1600" baseline="0" dirty="0" smtClean="0">
                <a:solidFill>
                  <a:schemeClr val="tx1"/>
                </a:solidFill>
                <a:effectLst/>
                <a:latin typeface="Times New Roman" panose="02020603050405020304" pitchFamily="18" charset="0"/>
                <a:ea typeface="Calibri" panose="020F0502020204030204" pitchFamily="34" charset="0"/>
              </a:rPr>
              <a:t>-</a:t>
            </a:r>
            <a:r>
              <a:rPr lang="mn-MN" sz="1600" baseline="0" dirty="0" smtClean="0">
                <a:solidFill>
                  <a:schemeClr val="tx1"/>
                </a:solidFill>
                <a:effectLst/>
                <a:latin typeface="Times New Roman" panose="02020603050405020304" pitchFamily="18" charset="0"/>
                <a:ea typeface="Calibri" panose="020F0502020204030204" pitchFamily="34" charset="0"/>
              </a:rPr>
              <a:t>ыг ХНХЯ</a:t>
            </a:r>
            <a:r>
              <a:rPr lang="en-US" sz="1600" baseline="0" dirty="0" smtClean="0">
                <a:solidFill>
                  <a:schemeClr val="tx1"/>
                </a:solidFill>
                <a:effectLst/>
                <a:latin typeface="Times New Roman" panose="02020603050405020304" pitchFamily="18" charset="0"/>
                <a:ea typeface="Calibri" panose="020F0502020204030204" pitchFamily="34" charset="0"/>
              </a:rPr>
              <a:t>-</a:t>
            </a:r>
            <a:r>
              <a:rPr lang="mn-MN" sz="1600" baseline="0" dirty="0" smtClean="0">
                <a:solidFill>
                  <a:schemeClr val="tx1"/>
                </a:solidFill>
                <a:effectLst/>
                <a:latin typeface="Times New Roman" panose="02020603050405020304" pitchFamily="18" charset="0"/>
                <a:ea typeface="Calibri" panose="020F0502020204030204" pitchFamily="34" charset="0"/>
              </a:rPr>
              <a:t>ны ХАХБХЗГ</a:t>
            </a:r>
            <a:r>
              <a:rPr lang="en-US" sz="1600" baseline="0" dirty="0" smtClean="0">
                <a:solidFill>
                  <a:schemeClr val="tx1"/>
                </a:solidFill>
                <a:effectLst/>
                <a:latin typeface="Times New Roman" panose="02020603050405020304" pitchFamily="18" charset="0"/>
                <a:ea typeface="Calibri" panose="020F0502020204030204" pitchFamily="34" charset="0"/>
              </a:rPr>
              <a:t>-</a:t>
            </a:r>
            <a:r>
              <a:rPr lang="mn-MN" sz="1600" baseline="0" dirty="0" smtClean="0">
                <a:solidFill>
                  <a:schemeClr val="tx1"/>
                </a:solidFill>
                <a:effectLst/>
                <a:latin typeface="Times New Roman" panose="02020603050405020304" pitchFamily="18" charset="0"/>
                <a:ea typeface="Calibri" panose="020F0502020204030204" pitchFamily="34" charset="0"/>
              </a:rPr>
              <a:t>ын бүрэлдэхүүнд д</a:t>
            </a:r>
            <a:r>
              <a:rPr lang="mn-MN" sz="800" dirty="0" smtClean="0">
                <a:effectLst/>
                <a:latin typeface="Verdana" panose="020B0604030504040204" pitchFamily="34" charset="0"/>
                <a:ea typeface="Verdana" panose="020B0604030504040204" pitchFamily="34" charset="0"/>
                <a:cs typeface="Times New Roman" panose="02020603050405020304" pitchFamily="18" charset="0"/>
              </a:rPr>
              <a:t>арга, нарийн бичгийн дарга, эрүүл мэнд, боловсрол, нийгмийн хамгааллын асуудал хариуцсан мэргэжилтний бүрэлдэхүүнтэй ажиллаж байна</a:t>
            </a:r>
            <a:r>
              <a:rPr lang="mn-MN" sz="800" baseline="0" dirty="0" smtClean="0">
                <a:effectLst/>
                <a:latin typeface="Verdana" panose="020B0604030504040204" pitchFamily="34" charset="0"/>
                <a:ea typeface="Verdana" panose="020B0604030504040204" pitchFamily="34" charset="0"/>
                <a:cs typeface="Times New Roman" panose="02020603050405020304" pitchFamily="18" charset="0"/>
              </a:rPr>
              <a:t>.</a:t>
            </a:r>
            <a:r>
              <a:rPr lang="mn-MN" sz="800" dirty="0" smtClean="0">
                <a:effectLst/>
                <a:latin typeface="Verdana" panose="020B0604030504040204" pitchFamily="34" charset="0"/>
                <a:ea typeface="Verdana" panose="020B0604030504040204" pitchFamily="34" charset="0"/>
                <a:cs typeface="Times New Roman" panose="02020603050405020304" pitchFamily="18" charset="0"/>
              </a:rPr>
              <a:t> Төв комисс нь дэргэдээ эрүүл мэнд, боловсрол, нийгмийн хамгааллын байгууллага болон хөгжлийн бэрхшээлтэй хүүхдийн хөгжил, хамгааллын чиглэлээр мэргэшсэн эрдэмтэн, судлаач, төрийн бус байгууллагын төлөөллөөс бүрдсэн мэргэжил, арга зүйн дэмжлэг үзүүлэх үүрэг бүхий орон тооны бус зөвлөлтэй байж болно.</a:t>
            </a:r>
            <a:endParaRPr lang="mn-MN" sz="1600" dirty="0" smtClean="0">
              <a:effectLst/>
              <a:latin typeface="Times New Roman" panose="02020603050405020304" pitchFamily="18" charset="0"/>
              <a:ea typeface="Times New Roman" panose="02020603050405020304" pitchFamily="18" charset="0"/>
            </a:endParaRPr>
          </a:p>
          <a:p>
            <a:r>
              <a:rPr lang="mn-MN" sz="800" dirty="0" smtClean="0">
                <a:effectLst/>
                <a:latin typeface="Verdana" panose="020B0604030504040204" pitchFamily="34" charset="0"/>
                <a:ea typeface="Verdana" panose="020B0604030504040204" pitchFamily="34" charset="0"/>
                <a:cs typeface="Times New Roman" panose="02020603050405020304" pitchFamily="18" charset="0"/>
              </a:rPr>
              <a:t>Салбар комиссын бүрэлдэхүүнийг тухайн аймаг, дүүргийн Засаг дарга батлах бөгөөд дарга, гишүүдээс бүрдсэн 7 хүний бүрэлдэхүүнтэй байна. Салбар комиссын дарга нь тухайн аймаг, дүүргийн Засаг даргын Тамгын газрын нийгмийн бодлого, хөгжлийн асуудал хариуцсан газар (хэлтэс)-ын дарга, нарийн бичгийн даргыг тухайн аймаг, дүүргийн хөдөлмөр, халамжийн үйлчилгээний асуудал хариуцсан газар (хэлтэс)-ын хөгжлийн бэрхшээлтэй хүний асуудал хариуцсан ажилтан гүйцэтгэнэ. Гишүүд нь тухайн аймаг, дүүргийн нэгдсэн эмнэлэг (Эрүүл мэндийн төв)-ийн хүүхдийн эмч, мэдрэлийн эмч, боловсролын асуудал хариуцсан газар (хэлтэс)-ын тусгай хэрэгцээт (тэгш хамран сургах) боловсролын асуудал хариуцсан ажилтан, хүүхэд, гэр бүлийн асуудал хариуцсан газар (хэлтэс)-ын зорилтот бүлгийн хүүхдийн асуудал хариуцсан ажилтан, хөдөлмөр, халамжийн үйлчилгээний асуудал хариуцсан газар (хэлтэс)-ын хөгжлийн бэрхшээлтэй иргэний асуудал хариуцсан ажилтан болон хөгжлийн бэрхшээлтэй хүүхдийн эрх ашгийг хамгаалах чиг үүрэг бүхий төрийн бус байгууллагын төлөөлөл байна</a:t>
            </a:r>
            <a:endParaRPr lang="mn-MN" sz="1600" dirty="0" smtClean="0">
              <a:solidFill>
                <a:schemeClr val="tx1"/>
              </a:solidFill>
              <a:effectLst/>
              <a:latin typeface="Arial" panose="020B0604020202020204" pitchFamily="34" charset="0"/>
              <a:ea typeface="Calibri" panose="020F0502020204030204" pitchFamily="34" charset="0"/>
            </a:endParaRPr>
          </a:p>
        </p:txBody>
      </p:sp>
      <p:sp>
        <p:nvSpPr>
          <p:cNvPr id="4" name="Slide Number Placeholder 3"/>
          <p:cNvSpPr>
            <a:spLocks noGrp="1"/>
          </p:cNvSpPr>
          <p:nvPr>
            <p:ph type="sldNum" sz="quarter" idx="10"/>
          </p:nvPr>
        </p:nvSpPr>
        <p:spPr/>
        <p:txBody>
          <a:bodyPr/>
          <a:lstStyle/>
          <a:p>
            <a:fld id="{44DB5225-FA2B-4984-B9C8-BD833B386551}"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xmlns="" val="39729608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DB5225-FA2B-4984-B9C8-BD833B386551}"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xmlns="" val="2431788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Үзүүлэнгийн зураг орлуулагч 1"/>
          <p:cNvSpPr>
            <a:spLocks noGrp="1" noRot="1" noChangeAspect="1"/>
          </p:cNvSpPr>
          <p:nvPr>
            <p:ph type="sldImg"/>
          </p:nvPr>
        </p:nvSpPr>
        <p:spPr/>
      </p:sp>
      <p:sp>
        <p:nvSpPr>
          <p:cNvPr id="3" name="Тэмдэглэл орлуулагч 2"/>
          <p:cNvSpPr>
            <a:spLocks noGrp="1"/>
          </p:cNvSpPr>
          <p:nvPr>
            <p:ph type="body" idx="1"/>
          </p:nvPr>
        </p:nvSpPr>
        <p:spPr/>
        <p:txBody>
          <a:bodyPr/>
          <a:lstStyle/>
          <a:p>
            <a:endParaRPr lang="en-US" dirty="0"/>
          </a:p>
        </p:txBody>
      </p:sp>
      <p:sp>
        <p:nvSpPr>
          <p:cNvPr id="4" name="Хуудасны доод захын орлуулагч 3"/>
          <p:cNvSpPr>
            <a:spLocks noGrp="1"/>
          </p:cNvSpPr>
          <p:nvPr>
            <p:ph type="ftr" sz="quarter" idx="10"/>
          </p:nvPr>
        </p:nvSpPr>
        <p:spPr/>
        <p:txBody>
          <a:bodyPr/>
          <a:lstStyle/>
          <a:p>
            <a:pPr>
              <a:defRPr/>
            </a:pPr>
            <a:endParaRPr lang="en-US"/>
          </a:p>
        </p:txBody>
      </p:sp>
    </p:spTree>
    <p:extLst>
      <p:ext uri="{BB962C8B-B14F-4D97-AF65-F5344CB8AC3E}">
        <p14:creationId xmlns:p14="http://schemas.microsoft.com/office/powerpoint/2010/main" xmlns="" val="28701195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Үзүүлэнгийн зураг орлуулагч 1"/>
          <p:cNvSpPr>
            <a:spLocks noGrp="1" noRot="1" noChangeAspect="1"/>
          </p:cNvSpPr>
          <p:nvPr>
            <p:ph type="sldImg"/>
          </p:nvPr>
        </p:nvSpPr>
        <p:spPr/>
      </p:sp>
      <p:sp>
        <p:nvSpPr>
          <p:cNvPr id="3" name="Тэмдэглэл орлуулагч 2"/>
          <p:cNvSpPr>
            <a:spLocks noGrp="1"/>
          </p:cNvSpPr>
          <p:nvPr>
            <p:ph type="body" idx="1"/>
          </p:nvPr>
        </p:nvSpPr>
        <p:spPr/>
        <p:txBody>
          <a:bodyPr/>
          <a:lstStyle/>
          <a:p>
            <a:pPr marL="0" marR="0" lvl="0" indent="0" algn="just" defTabSz="914400" rtl="0" eaLnBrk="1" fontAlgn="auto" latinLnBrk="0" hangingPunct="1">
              <a:lnSpc>
                <a:spcPct val="107000"/>
              </a:lnSpc>
              <a:spcBef>
                <a:spcPts val="0"/>
              </a:spcBef>
              <a:spcAft>
                <a:spcPts val="800"/>
              </a:spcAft>
              <a:buClrTx/>
              <a:buSzTx/>
              <a:buFont typeface="Arial" pitchFamily="34" charset="0"/>
              <a:buNone/>
              <a:tabLst/>
              <a:defRPr/>
            </a:pPr>
            <a:r>
              <a:rPr kumimoji="0" lang="mn-MN" sz="1600" b="0" i="0" u="none" strike="noStrike" kern="1200" cap="none" spc="0" normalizeH="0" baseline="0" noProof="0" dirty="0" smtClean="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Хөгжлийн бэрхшээлтэй хүний эрхийн тухай хуулийн 37.6-д </a:t>
            </a:r>
            <a:r>
              <a:rPr kumimoji="0" lang="en-US" sz="1600" b="0" i="0" u="none" strike="noStrike" kern="1200" cap="none" spc="0" normalizeH="0" baseline="0" noProof="0" dirty="0" smtClean="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a:t>
            </a:r>
            <a:r>
              <a:rPr kumimoji="0" lang="mn-MN" sz="1600" b="0" i="0" u="none" strike="noStrike" kern="1200" cap="none" spc="0" normalizeH="0" baseline="0" noProof="0" dirty="0" smtClean="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0-16 насны хүүхдийн хөгжлийн бэрхшээлтэй эсэхийг хөгжлийн бэрхшээлтэй хүүхдийн эрүүл мэнд, боловсрол, нийгмийн хамгааллын комисс тодорхойлох, хүүхдийн хөгжлийн цогц хөтөлбөрийг боловсруулах аргачлалыг эрүүл мэнд, боловсрол, хөгжлийн бэрхшэ</a:t>
            </a:r>
            <a:r>
              <a:rPr kumimoji="0" lang="mn-MN" sz="1600" b="0"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элтэй хүний асуудал эрхэлсэн Засгийн газрын гишүүд хамтран батална</a:t>
            </a:r>
            <a:r>
              <a:rPr kumimoji="0" lang="mn-MN" sz="1600" b="0" i="0" u="none" strike="noStrike" kern="1200" cap="none" spc="0" normalizeH="0" baseline="0" noProof="0" dirty="0" smtClean="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 гэж заасны дагуу </a:t>
            </a:r>
            <a:r>
              <a:rPr kumimoji="0" lang="mn-MN" sz="1600" b="0"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Хөдөлмөр, нийгмийн хамгааллын сайд, Боловсрол, соёл, шинжлэх ухаан, спортын сайд, Эрүүл мэндийн сайдын 2018 оны А/304, А/699, А/460 хамтран баталсан “Заавар, маягт батлах тухай” тушаалд х</a:t>
            </a:r>
            <a:r>
              <a:rPr kumimoji="0" lang="mn-MN" sz="1600" b="0" i="0" u="none" strike="noStrike" kern="1200" cap="none" spc="0" normalizeH="0" baseline="0" noProof="0" dirty="0" smtClean="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өгжлийн бэрхшээлтэй хүүхдэд хөгжлийн цогц дэмжлэг үзүүлэх зааврыг боловсруулан баталсан. </a:t>
            </a:r>
            <a:endParaRPr kumimoji="0" lang="en-US" sz="1600" b="0" i="0" u="none" strike="noStrike" kern="1200" cap="none" spc="0" normalizeH="0" baseline="0" noProof="0" dirty="0" smtClean="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Хуудасны доод захын орлуулагч 3"/>
          <p:cNvSpPr>
            <a:spLocks noGrp="1"/>
          </p:cNvSpPr>
          <p:nvPr>
            <p:ph type="ftr" sz="quarter" idx="10"/>
          </p:nvPr>
        </p:nvSpPr>
        <p:spPr/>
        <p:txBody>
          <a:bodyPr/>
          <a:lstStyle/>
          <a:p>
            <a:pPr>
              <a:defRPr/>
            </a:pPr>
            <a:endParaRPr lang="en-US"/>
          </a:p>
        </p:txBody>
      </p:sp>
    </p:spTree>
    <p:extLst>
      <p:ext uri="{BB962C8B-B14F-4D97-AF65-F5344CB8AC3E}">
        <p14:creationId xmlns:p14="http://schemas.microsoft.com/office/powerpoint/2010/main" xmlns="" val="8370096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endParaRPr lang="en-US"/>
          </a:p>
        </p:txBody>
      </p:sp>
    </p:spTree>
    <p:extLst>
      <p:ext uri="{BB962C8B-B14F-4D97-AF65-F5344CB8AC3E}">
        <p14:creationId xmlns:p14="http://schemas.microsoft.com/office/powerpoint/2010/main" xmlns="" val="36861082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endParaRPr lang="en-US"/>
          </a:p>
        </p:txBody>
      </p:sp>
    </p:spTree>
    <p:extLst>
      <p:ext uri="{BB962C8B-B14F-4D97-AF65-F5344CB8AC3E}">
        <p14:creationId xmlns:p14="http://schemas.microsoft.com/office/powerpoint/2010/main" xmlns="" val="19185923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188034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4054291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710341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6498846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7003854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4097333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1398349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2702898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25648998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2472948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971669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5722539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20604470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40381113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5227754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1146156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236558438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03750029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9680801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40744634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75322695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938795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205946109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15778140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14931710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14645082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404210991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255013220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08627845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7299656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408207693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52825222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096341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287428593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292647197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28431366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94447002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60521418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537488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093893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471879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457562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931429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C866DE-CD52-48B7-BB4C-665960712ECB}" type="datetimeFigureOut">
              <a:rPr lang="en-US" smtClean="0">
                <a:solidFill>
                  <a:prstClr val="black">
                    <a:tint val="75000"/>
                  </a:prstClr>
                </a:solidFill>
              </a:rPr>
              <a:pPr/>
              <a:t>2/16/2022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FCD222A-7FEB-49DE-9FF7-663DFAF7DD9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59533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eaLnBrk="1" fontAlgn="auto" hangingPunct="1">
              <a:spcBef>
                <a:spcPts val="0"/>
              </a:spcBef>
              <a:spcAft>
                <a:spcPts val="0"/>
              </a:spcAft>
            </a:pPr>
            <a:fld id="{1DC866DE-CD52-48B7-BB4C-665960712ECB}" type="datetimeFigureOut">
              <a:rPr lang="en-US" smtClean="0">
                <a:solidFill>
                  <a:prstClr val="black">
                    <a:tint val="75000"/>
                  </a:prstClr>
                </a:solidFill>
                <a:latin typeface="Calibri"/>
              </a:rPr>
              <a:pPr eaLnBrk="1" fontAlgn="auto" hangingPunct="1">
                <a:spcBef>
                  <a:spcPts val="0"/>
                </a:spcBef>
                <a:spcAft>
                  <a:spcPts val="0"/>
                </a:spcAft>
              </a:pPr>
              <a:t>2/16/2022</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eaLnBrk="1" fontAlgn="auto" hangingPunct="1">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eaLnBrk="1" fontAlgn="auto" hangingPunct="1">
              <a:spcBef>
                <a:spcPts val="0"/>
              </a:spcBef>
              <a:spcAft>
                <a:spcPts val="0"/>
              </a:spcAft>
            </a:pPr>
            <a:fld id="{FFCD222A-7FEB-49DE-9FF7-663DFAF7DD9E}" type="slidenum">
              <a:rPr lang="en-US" smtClean="0">
                <a:solidFill>
                  <a:prstClr val="black">
                    <a:tint val="75000"/>
                  </a:prstClr>
                </a:solidFill>
                <a:latin typeface="Calibri"/>
              </a:rPr>
              <a:pPr eaLnBrk="1" fontAlgn="auto" hangingPunct="1">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xmlns="" val="745147016"/>
      </p:ext>
    </p:extLst>
  </p:cSld>
  <p:clrMap bg1="lt1" tx1="dk1" bg2="lt2" tx2="dk2" accent1="accent1" accent2="accent2" accent3="accent3" accent4="accent4" accent5="accent5" accent6="accent6" hlink="hlink" folHlink="folHlink"/>
  <p:sldLayoutIdLst>
    <p:sldLayoutId id="2147485048" r:id="rId1"/>
    <p:sldLayoutId id="2147485049" r:id="rId2"/>
    <p:sldLayoutId id="2147485050" r:id="rId3"/>
    <p:sldLayoutId id="2147485051" r:id="rId4"/>
    <p:sldLayoutId id="2147485052" r:id="rId5"/>
    <p:sldLayoutId id="2147485053" r:id="rId6"/>
    <p:sldLayoutId id="2147485054" r:id="rId7"/>
    <p:sldLayoutId id="2147485055" r:id="rId8"/>
    <p:sldLayoutId id="2147485056" r:id="rId9"/>
    <p:sldLayoutId id="2147485057" r:id="rId10"/>
    <p:sldLayoutId id="214748505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eaLnBrk="1" fontAlgn="auto" hangingPunct="1">
              <a:spcBef>
                <a:spcPts val="0"/>
              </a:spcBef>
              <a:spcAft>
                <a:spcPts val="0"/>
              </a:spcAft>
            </a:pPr>
            <a:fld id="{1DC866DE-CD52-48B7-BB4C-665960712ECB}" type="datetimeFigureOut">
              <a:rPr lang="en-US" smtClean="0">
                <a:solidFill>
                  <a:prstClr val="black">
                    <a:tint val="75000"/>
                  </a:prstClr>
                </a:solidFill>
                <a:latin typeface="Calibri"/>
              </a:rPr>
              <a:pPr eaLnBrk="1" fontAlgn="auto" hangingPunct="1">
                <a:spcBef>
                  <a:spcPts val="0"/>
                </a:spcBef>
                <a:spcAft>
                  <a:spcPts val="0"/>
                </a:spcAft>
              </a:pPr>
              <a:t>2/16/2022</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eaLnBrk="1" fontAlgn="auto" hangingPunct="1">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eaLnBrk="1" fontAlgn="auto" hangingPunct="1">
              <a:spcBef>
                <a:spcPts val="0"/>
              </a:spcBef>
              <a:spcAft>
                <a:spcPts val="0"/>
              </a:spcAft>
            </a:pPr>
            <a:fld id="{FFCD222A-7FEB-49DE-9FF7-663DFAF7DD9E}" type="slidenum">
              <a:rPr lang="en-US" smtClean="0">
                <a:solidFill>
                  <a:prstClr val="black">
                    <a:tint val="75000"/>
                  </a:prstClr>
                </a:solidFill>
                <a:latin typeface="Calibri"/>
              </a:rPr>
              <a:pPr eaLnBrk="1" fontAlgn="auto" hangingPunct="1">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xmlns="" val="802015740"/>
      </p:ext>
    </p:extLst>
  </p:cSld>
  <p:clrMap bg1="lt1" tx1="dk1" bg2="lt2" tx2="dk2" accent1="accent1" accent2="accent2" accent3="accent3" accent4="accent4" accent5="accent5" accent6="accent6" hlink="hlink" folHlink="folHlink"/>
  <p:sldLayoutIdLst>
    <p:sldLayoutId id="2147485060" r:id="rId1"/>
    <p:sldLayoutId id="2147485061" r:id="rId2"/>
    <p:sldLayoutId id="2147485062" r:id="rId3"/>
    <p:sldLayoutId id="2147485063" r:id="rId4"/>
    <p:sldLayoutId id="2147485064" r:id="rId5"/>
    <p:sldLayoutId id="2147485065" r:id="rId6"/>
    <p:sldLayoutId id="2147485066" r:id="rId7"/>
    <p:sldLayoutId id="2147485067" r:id="rId8"/>
    <p:sldLayoutId id="2147485068" r:id="rId9"/>
    <p:sldLayoutId id="2147485069" r:id="rId10"/>
    <p:sldLayoutId id="214748507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eaLnBrk="1" fontAlgn="auto" hangingPunct="1">
              <a:spcBef>
                <a:spcPts val="0"/>
              </a:spcBef>
              <a:spcAft>
                <a:spcPts val="0"/>
              </a:spcAft>
            </a:pPr>
            <a:fld id="{1DC866DE-CD52-48B7-BB4C-665960712ECB}" type="datetimeFigureOut">
              <a:rPr lang="en-US" smtClean="0">
                <a:solidFill>
                  <a:prstClr val="black">
                    <a:tint val="75000"/>
                  </a:prstClr>
                </a:solidFill>
                <a:latin typeface="Calibri"/>
              </a:rPr>
              <a:pPr eaLnBrk="1" fontAlgn="auto" hangingPunct="1">
                <a:spcBef>
                  <a:spcPts val="0"/>
                </a:spcBef>
                <a:spcAft>
                  <a:spcPts val="0"/>
                </a:spcAft>
              </a:pPr>
              <a:t>2/16/2022</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eaLnBrk="1" fontAlgn="auto" hangingPunct="1">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eaLnBrk="1" fontAlgn="auto" hangingPunct="1">
              <a:spcBef>
                <a:spcPts val="0"/>
              </a:spcBef>
              <a:spcAft>
                <a:spcPts val="0"/>
              </a:spcAft>
            </a:pPr>
            <a:fld id="{FFCD222A-7FEB-49DE-9FF7-663DFAF7DD9E}" type="slidenum">
              <a:rPr lang="en-US" smtClean="0">
                <a:solidFill>
                  <a:prstClr val="black">
                    <a:tint val="75000"/>
                  </a:prstClr>
                </a:solidFill>
                <a:latin typeface="Calibri"/>
              </a:rPr>
              <a:pPr eaLnBrk="1" fontAlgn="auto" hangingPunct="1">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xmlns="" val="2743703147"/>
      </p:ext>
    </p:extLst>
  </p:cSld>
  <p:clrMap bg1="lt1" tx1="dk1" bg2="lt2" tx2="dk2" accent1="accent1" accent2="accent2" accent3="accent3" accent4="accent4" accent5="accent5" accent6="accent6" hlink="hlink" folHlink="folHlink"/>
  <p:sldLayoutIdLst>
    <p:sldLayoutId id="2147485072" r:id="rId1"/>
    <p:sldLayoutId id="2147485073" r:id="rId2"/>
    <p:sldLayoutId id="2147485074" r:id="rId3"/>
    <p:sldLayoutId id="2147485075" r:id="rId4"/>
    <p:sldLayoutId id="2147485076" r:id="rId5"/>
    <p:sldLayoutId id="2147485077" r:id="rId6"/>
    <p:sldLayoutId id="2147485078" r:id="rId7"/>
    <p:sldLayoutId id="2147485079" r:id="rId8"/>
    <p:sldLayoutId id="2147485080" r:id="rId9"/>
    <p:sldLayoutId id="2147485081" r:id="rId10"/>
    <p:sldLayoutId id="214748508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eaLnBrk="1" fontAlgn="auto" hangingPunct="1">
              <a:spcBef>
                <a:spcPts val="0"/>
              </a:spcBef>
              <a:spcAft>
                <a:spcPts val="0"/>
              </a:spcAft>
            </a:pPr>
            <a:fld id="{1DC866DE-CD52-48B7-BB4C-665960712ECB}" type="datetimeFigureOut">
              <a:rPr lang="en-US" smtClean="0">
                <a:solidFill>
                  <a:prstClr val="black">
                    <a:tint val="75000"/>
                  </a:prstClr>
                </a:solidFill>
                <a:latin typeface="Calibri"/>
              </a:rPr>
              <a:pPr eaLnBrk="1" fontAlgn="auto" hangingPunct="1">
                <a:spcBef>
                  <a:spcPts val="0"/>
                </a:spcBef>
                <a:spcAft>
                  <a:spcPts val="0"/>
                </a:spcAft>
              </a:pPr>
              <a:t>2/16/2022</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eaLnBrk="1" fontAlgn="auto" hangingPunct="1">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eaLnBrk="1" fontAlgn="auto" hangingPunct="1">
              <a:spcBef>
                <a:spcPts val="0"/>
              </a:spcBef>
              <a:spcAft>
                <a:spcPts val="0"/>
              </a:spcAft>
            </a:pPr>
            <a:fld id="{FFCD222A-7FEB-49DE-9FF7-663DFAF7DD9E}" type="slidenum">
              <a:rPr lang="en-US" smtClean="0">
                <a:solidFill>
                  <a:prstClr val="black">
                    <a:tint val="75000"/>
                  </a:prstClr>
                </a:solidFill>
                <a:latin typeface="Calibri"/>
              </a:rPr>
              <a:pPr eaLnBrk="1" fontAlgn="auto" hangingPunct="1">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xmlns="" val="2168649385"/>
      </p:ext>
    </p:extLst>
  </p:cSld>
  <p:clrMap bg1="lt1" tx1="dk1" bg2="lt2" tx2="dk2" accent1="accent1" accent2="accent2" accent3="accent3" accent4="accent4" accent5="accent5" accent6="accent6" hlink="hlink" folHlink="folHlink"/>
  <p:sldLayoutIdLst>
    <p:sldLayoutId id="2147485084" r:id="rId1"/>
    <p:sldLayoutId id="2147485085" r:id="rId2"/>
    <p:sldLayoutId id="2147485086" r:id="rId3"/>
    <p:sldLayoutId id="2147485087" r:id="rId4"/>
    <p:sldLayoutId id="2147485088" r:id="rId5"/>
    <p:sldLayoutId id="2147485089" r:id="rId6"/>
    <p:sldLayoutId id="2147485090" r:id="rId7"/>
    <p:sldLayoutId id="2147485091" r:id="rId8"/>
    <p:sldLayoutId id="2147485092" r:id="rId9"/>
    <p:sldLayoutId id="2147485093" r:id="rId10"/>
    <p:sldLayoutId id="214748509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3.xml"/><Relationship Id="rId1" Type="http://schemas.openxmlformats.org/officeDocument/2006/relationships/slideLayout" Target="../slideLayouts/slideLayout35.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5.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35.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Гарчиг 1"/>
          <p:cNvSpPr>
            <a:spLocks noGrp="1"/>
          </p:cNvSpPr>
          <p:nvPr>
            <p:ph type="title"/>
          </p:nvPr>
        </p:nvSpPr>
        <p:spPr>
          <a:xfrm>
            <a:off x="755576" y="1629339"/>
            <a:ext cx="7920880" cy="1975656"/>
          </a:xfrm>
        </p:spPr>
        <p:txBody>
          <a:bodyPr>
            <a:normAutofit/>
          </a:bodyPr>
          <a:lstStyle/>
          <a:p>
            <a:pPr algn="r"/>
            <a:r>
              <a:rPr lang="mn-MN" sz="2400" b="1" dirty="0" smtClean="0">
                <a:solidFill>
                  <a:schemeClr val="tx2"/>
                </a:solidFill>
                <a:latin typeface="Arial" panose="020B0604020202020204" pitchFamily="34" charset="0"/>
                <a:cs typeface="Arial" panose="020B0604020202020204" pitchFamily="34" charset="0"/>
              </a:rPr>
              <a:t/>
            </a:r>
            <a:br>
              <a:rPr lang="mn-MN" sz="2400" b="1" dirty="0" smtClean="0">
                <a:solidFill>
                  <a:schemeClr val="tx2"/>
                </a:solidFill>
                <a:latin typeface="Arial" panose="020B0604020202020204" pitchFamily="34" charset="0"/>
                <a:cs typeface="Arial" panose="020B0604020202020204" pitchFamily="34" charset="0"/>
              </a:rPr>
            </a:br>
            <a:r>
              <a:rPr lang="mn-MN" sz="2400" b="1" dirty="0" smtClean="0">
                <a:solidFill>
                  <a:schemeClr val="tx2"/>
                </a:solidFill>
                <a:latin typeface="Arial" panose="020B0604020202020204" pitchFamily="34" charset="0"/>
                <a:cs typeface="Arial" panose="020B0604020202020204" pitchFamily="34" charset="0"/>
              </a:rPr>
              <a:t>ХӨГЖЛИЙН БЭРХШЭЭЛТЭЙ ХҮҮХДЭД </a:t>
            </a:r>
            <a:br>
              <a:rPr lang="mn-MN" sz="2400" b="1" dirty="0" smtClean="0">
                <a:solidFill>
                  <a:schemeClr val="tx2"/>
                </a:solidFill>
                <a:latin typeface="Arial" panose="020B0604020202020204" pitchFamily="34" charset="0"/>
                <a:cs typeface="Arial" panose="020B0604020202020204" pitchFamily="34" charset="0"/>
              </a:rPr>
            </a:br>
            <a:r>
              <a:rPr lang="mn-MN" sz="2400" b="1" dirty="0" smtClean="0">
                <a:solidFill>
                  <a:schemeClr val="tx2"/>
                </a:solidFill>
                <a:latin typeface="Arial" panose="020B0604020202020204" pitchFamily="34" charset="0"/>
                <a:cs typeface="Arial" panose="020B0604020202020204" pitchFamily="34" charset="0"/>
              </a:rPr>
              <a:t>ХӨГЖЛИЙН ЦОГЦ ДЭМЖЛЭГ ҮЗҮҮЛЭХ </a:t>
            </a:r>
            <a:br>
              <a:rPr lang="mn-MN" sz="2400" b="1" dirty="0" smtClean="0">
                <a:solidFill>
                  <a:schemeClr val="tx2"/>
                </a:solidFill>
                <a:latin typeface="Arial" panose="020B0604020202020204" pitchFamily="34" charset="0"/>
                <a:cs typeface="Arial" panose="020B0604020202020204" pitchFamily="34" charset="0"/>
              </a:rPr>
            </a:br>
            <a:r>
              <a:rPr lang="mn-MN" sz="2400" b="1" dirty="0" smtClean="0">
                <a:solidFill>
                  <a:schemeClr val="tx2"/>
                </a:solidFill>
                <a:latin typeface="Arial" panose="020B0604020202020204" pitchFamily="34" charset="0"/>
                <a:cs typeface="Arial" panose="020B0604020202020204" pitchFamily="34" charset="0"/>
              </a:rPr>
              <a:t>АРГАЧЛАЛЫН ТАНИЛЦУУЛГА</a:t>
            </a:r>
            <a:endParaRPr lang="en-US" sz="2400" b="1" dirty="0">
              <a:solidFill>
                <a:schemeClr val="tx2"/>
              </a:solidFill>
              <a:latin typeface="Arial" panose="020B0604020202020204" pitchFamily="34" charset="0"/>
              <a:cs typeface="Arial" panose="020B0604020202020204" pitchFamily="34" charset="0"/>
            </a:endParaRPr>
          </a:p>
        </p:txBody>
      </p:sp>
      <p:pic>
        <p:nvPicPr>
          <p:cNvPr id="4" name="Picture 2" descr="D:\SPARK\201608\khudulmur__niigmiin_MN.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231025" y="253319"/>
            <a:ext cx="2699792" cy="7567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6" name="Шууд холбогч 5"/>
          <p:cNvCxnSpPr/>
          <p:nvPr/>
        </p:nvCxnSpPr>
        <p:spPr>
          <a:xfrm>
            <a:off x="1547664" y="3645024"/>
            <a:ext cx="6984776"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angle 1"/>
          <p:cNvSpPr/>
          <p:nvPr/>
        </p:nvSpPr>
        <p:spPr>
          <a:xfrm>
            <a:off x="4283968" y="3861048"/>
            <a:ext cx="4608512" cy="830997"/>
          </a:xfrm>
          <a:prstGeom prst="rect">
            <a:avLst/>
          </a:prstGeom>
        </p:spPr>
        <p:txBody>
          <a:bodyPr wrap="square">
            <a:spAutoFit/>
          </a:bodyPr>
          <a:lstStyle/>
          <a:p>
            <a:pPr lvl="0" algn="r" eaLnBrk="1" fontAlgn="auto" hangingPunct="1">
              <a:spcAft>
                <a:spcPts val="0"/>
              </a:spcAft>
              <a:defRPr/>
            </a:pPr>
            <a:r>
              <a:rPr lang="mn-MN" sz="1600" dirty="0">
                <a:solidFill>
                  <a:prstClr val="black"/>
                </a:solidFill>
                <a:latin typeface="Arial" pitchFamily="34" charset="0"/>
                <a:ea typeface="+mj-ea"/>
                <a:cs typeface="Arial" pitchFamily="34" charset="0"/>
              </a:rPr>
              <a:t>ХНХЯ, Хөгжлийн бэрхшээлтэй хүүхдийн эрүүл</a:t>
            </a:r>
            <a:endParaRPr lang="en-US" sz="1600" dirty="0">
              <a:solidFill>
                <a:prstClr val="black"/>
              </a:solidFill>
              <a:latin typeface="Arial" pitchFamily="34" charset="0"/>
              <a:ea typeface="+mj-ea"/>
              <a:cs typeface="Arial" pitchFamily="34" charset="0"/>
            </a:endParaRPr>
          </a:p>
          <a:p>
            <a:pPr lvl="0" algn="r" eaLnBrk="1" fontAlgn="auto" hangingPunct="1">
              <a:spcAft>
                <a:spcPts val="0"/>
              </a:spcAft>
              <a:defRPr/>
            </a:pPr>
            <a:r>
              <a:rPr lang="mn-MN" sz="1600" dirty="0">
                <a:solidFill>
                  <a:prstClr val="black"/>
                </a:solidFill>
                <a:latin typeface="Arial" pitchFamily="34" charset="0"/>
                <a:ea typeface="+mj-ea"/>
                <a:cs typeface="Arial" pitchFamily="34" charset="0"/>
              </a:rPr>
              <a:t> мэнд,</a:t>
            </a:r>
            <a:r>
              <a:rPr lang="en-US" sz="1600" dirty="0">
                <a:solidFill>
                  <a:prstClr val="black"/>
                </a:solidFill>
                <a:latin typeface="Arial" pitchFamily="34" charset="0"/>
                <a:ea typeface="+mj-ea"/>
                <a:cs typeface="Arial" pitchFamily="34" charset="0"/>
              </a:rPr>
              <a:t> </a:t>
            </a:r>
            <a:r>
              <a:rPr lang="mn-MN" sz="1600" dirty="0">
                <a:solidFill>
                  <a:prstClr val="black"/>
                </a:solidFill>
                <a:latin typeface="Arial" pitchFamily="34" charset="0"/>
                <a:ea typeface="+mj-ea"/>
                <a:cs typeface="Arial" pitchFamily="34" charset="0"/>
              </a:rPr>
              <a:t>боловсрол, нийгмийн хамгааллын </a:t>
            </a:r>
            <a:endParaRPr lang="en-US" sz="1600" dirty="0">
              <a:solidFill>
                <a:prstClr val="black"/>
              </a:solidFill>
              <a:latin typeface="Arial" pitchFamily="34" charset="0"/>
              <a:ea typeface="+mj-ea"/>
              <a:cs typeface="Arial" pitchFamily="34" charset="0"/>
            </a:endParaRPr>
          </a:p>
          <a:p>
            <a:pPr lvl="0" algn="r" eaLnBrk="1" fontAlgn="auto" hangingPunct="1">
              <a:spcAft>
                <a:spcPts val="0"/>
              </a:spcAft>
              <a:defRPr/>
            </a:pPr>
            <a:r>
              <a:rPr lang="mn-MN" sz="1600" dirty="0" smtClean="0">
                <a:solidFill>
                  <a:prstClr val="black"/>
                </a:solidFill>
                <a:latin typeface="Arial" pitchFamily="34" charset="0"/>
                <a:ea typeface="+mj-ea"/>
                <a:cs typeface="Arial" pitchFamily="34" charset="0"/>
              </a:rPr>
              <a:t>комиссын</a:t>
            </a:r>
            <a:r>
              <a:rPr lang="en-US" sz="1600" dirty="0" smtClean="0">
                <a:solidFill>
                  <a:prstClr val="black"/>
                </a:solidFill>
                <a:latin typeface="Arial" pitchFamily="34" charset="0"/>
                <a:ea typeface="+mj-ea"/>
                <a:cs typeface="Arial" pitchFamily="34" charset="0"/>
              </a:rPr>
              <a:t> </a:t>
            </a:r>
            <a:r>
              <a:rPr lang="mn-MN" sz="1600" dirty="0" smtClean="0">
                <a:solidFill>
                  <a:prstClr val="black"/>
                </a:solidFill>
                <a:latin typeface="Arial" pitchFamily="34" charset="0"/>
                <a:ea typeface="+mj-ea"/>
                <a:cs typeface="Arial" pitchFamily="34" charset="0"/>
              </a:rPr>
              <a:t>мэргэжилтэн Ч.Отгонцэцэг  </a:t>
            </a:r>
            <a:endParaRPr lang="en-US" sz="1600" dirty="0">
              <a:solidFill>
                <a:prstClr val="black"/>
              </a:solidFill>
              <a:latin typeface="Arial" pitchFamily="34" charset="0"/>
              <a:ea typeface="+mj-ea"/>
              <a:cs typeface="Arial" pitchFamily="34" charset="0"/>
            </a:endParaRPr>
          </a:p>
        </p:txBody>
      </p:sp>
      <p:sp>
        <p:nvSpPr>
          <p:cNvPr id="3" name="AutoShape 2" descr="Боловсрол, шинжлэх ухааны яам (Монгол) — Википедиа нэвтэрхий толь"/>
          <p:cNvSpPr>
            <a:spLocks noChangeAspect="1" noChangeArrowheads="1"/>
          </p:cNvSpPr>
          <p:nvPr/>
        </p:nvSpPr>
        <p:spPr bwMode="auto">
          <a:xfrm>
            <a:off x="3563888" y="147165"/>
            <a:ext cx="3762375" cy="12192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4" descr="Эрүүл мэндийн яам - Монгол улсын засгийн газар"/>
          <p:cNvSpPr>
            <a:spLocks noChangeAspect="1" noChangeArrowheads="1"/>
          </p:cNvSpPr>
          <p:nvPr/>
        </p:nvSpPr>
        <p:spPr bwMode="auto">
          <a:xfrm>
            <a:off x="275679" y="147165"/>
            <a:ext cx="3228975" cy="1419226"/>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 name="Picture 7"/>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94538" y="51783"/>
            <a:ext cx="2571750" cy="1371600"/>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2431355" y="135036"/>
            <a:ext cx="3508797" cy="875049"/>
          </a:xfrm>
          <a:prstGeom prst="rect">
            <a:avLst/>
          </a:prstGeom>
        </p:spPr>
      </p:pic>
    </p:spTree>
    <p:extLst>
      <p:ext uri="{BB962C8B-B14F-4D97-AF65-F5344CB8AC3E}">
        <p14:creationId xmlns:p14="http://schemas.microsoft.com/office/powerpoint/2010/main" xmlns="" val="24513597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Агуулгын орлуулагч 2"/>
          <p:cNvSpPr>
            <a:spLocks noGrp="1"/>
          </p:cNvSpPr>
          <p:nvPr>
            <p:ph idx="1"/>
          </p:nvPr>
        </p:nvSpPr>
        <p:spPr>
          <a:xfrm>
            <a:off x="539552" y="1052736"/>
            <a:ext cx="8229600" cy="5400600"/>
          </a:xfrm>
        </p:spPr>
        <p:txBody>
          <a:bodyPr>
            <a:noAutofit/>
          </a:bodyPr>
          <a:lstStyle/>
          <a:p>
            <a:pPr marL="182563" lvl="0" indent="0" algn="just" eaLnBrk="0" fontAlgn="base" hangingPunct="0">
              <a:lnSpc>
                <a:spcPct val="115000"/>
              </a:lnSpc>
              <a:spcBef>
                <a:spcPts val="1200"/>
              </a:spcBef>
              <a:buClr>
                <a:srgbClr val="6076B4"/>
              </a:buClr>
              <a:buSzPct val="85000"/>
              <a:buNone/>
            </a:pPr>
            <a:r>
              <a:rPr lang="mn-MN" altLang="en-US" sz="1200" b="1" dirty="0">
                <a:solidFill>
                  <a:srgbClr val="FF0000"/>
                </a:solidFill>
                <a:latin typeface="Arial" panose="020B0604020202020204" pitchFamily="34" charset="0"/>
                <a:cs typeface="Times New Roman" panose="02020603050405020304" pitchFamily="18" charset="0"/>
              </a:rPr>
              <a:t>САЛБАР КОМИСС</a:t>
            </a:r>
            <a:r>
              <a:rPr lang="en-US" altLang="en-US" sz="1200" b="1" dirty="0">
                <a:solidFill>
                  <a:srgbClr val="FF0000"/>
                </a:solidFill>
                <a:latin typeface="Arial" panose="020B0604020202020204" pitchFamily="34" charset="0"/>
                <a:cs typeface="Times New Roman" panose="02020603050405020304" pitchFamily="18" charset="0"/>
              </a:rPr>
              <a:t>:</a:t>
            </a:r>
            <a:r>
              <a:rPr lang="en-US" altLang="en-US" sz="1200" dirty="0">
                <a:solidFill>
                  <a:srgbClr val="FF0000"/>
                </a:solidFill>
                <a:latin typeface="Arial" panose="020B0604020202020204" pitchFamily="34" charset="0"/>
              </a:rPr>
              <a:t> </a:t>
            </a:r>
            <a:endParaRPr lang="mn-MN" altLang="en-US" sz="1200" dirty="0">
              <a:solidFill>
                <a:srgbClr val="FF0000"/>
              </a:solidFill>
              <a:latin typeface="Arial" panose="020B0604020202020204" pitchFamily="34" charset="0"/>
            </a:endParaRPr>
          </a:p>
          <a:p>
            <a:pPr marL="468313" indent="-285750" algn="just" eaLnBrk="0" fontAlgn="base" hangingPunct="0">
              <a:lnSpc>
                <a:spcPct val="115000"/>
              </a:lnSpc>
              <a:spcBef>
                <a:spcPts val="1200"/>
              </a:spcBef>
              <a:buClr>
                <a:srgbClr val="6076B4"/>
              </a:buClr>
              <a:buSzPct val="85000"/>
              <a:buFont typeface="Wingdings" panose="05000000000000000000" pitchFamily="2" charset="2"/>
              <a:buChar char="§"/>
            </a:pPr>
            <a:r>
              <a:rPr lang="mn-MN" sz="1200" dirty="0">
                <a:solidFill>
                  <a:srgbClr val="000000"/>
                </a:solidFill>
                <a:latin typeface="Arial" panose="020B0604020202020204" pitchFamily="34" charset="0"/>
                <a:ea typeface="MS Mincho"/>
                <a:cs typeface="Arial" panose="020B0604020202020204" pitchFamily="34" charset="0"/>
              </a:rPr>
              <a:t>Салбар комисс нь З</a:t>
            </a:r>
            <a:r>
              <a:rPr lang="mn-MN" sz="1200" dirty="0">
                <a:solidFill>
                  <a:srgbClr val="000000"/>
                </a:solidFill>
                <a:latin typeface="Arial" panose="020B0604020202020204" pitchFamily="34" charset="0"/>
                <a:ea typeface="Times New Roman" panose="02020603050405020304" pitchFamily="18" charset="0"/>
                <a:cs typeface="Arial" panose="020B0604020202020204" pitchFamily="34" charset="0"/>
              </a:rPr>
              <a:t>асгийн газрын 2021 оны 173 дугаар тогтоолыг баримтлан </a:t>
            </a:r>
            <a:r>
              <a:rPr lang="mn-MN" sz="1200" dirty="0" smtClean="0">
                <a:solidFill>
                  <a:srgbClr val="000000"/>
                </a:solidFill>
                <a:latin typeface="Arial" panose="020B0604020202020204" pitchFamily="34" charset="0"/>
                <a:ea typeface="Times New Roman" panose="02020603050405020304" pitchFamily="18" charset="0"/>
                <a:cs typeface="Arial" panose="020B0604020202020204" pitchFamily="34" charset="0"/>
              </a:rPr>
              <a:t>үйл ажиллагаагаа хэрэгжүүлнэ. </a:t>
            </a:r>
          </a:p>
          <a:p>
            <a:pPr marL="468313" indent="-285750" algn="just" eaLnBrk="0" fontAlgn="base" hangingPunct="0">
              <a:lnSpc>
                <a:spcPct val="115000"/>
              </a:lnSpc>
              <a:spcBef>
                <a:spcPts val="1200"/>
              </a:spcBef>
              <a:buClr>
                <a:srgbClr val="6076B4"/>
              </a:buClr>
              <a:buSzPct val="85000"/>
              <a:buFont typeface="Wingdings" panose="05000000000000000000" pitchFamily="2" charset="2"/>
              <a:buChar char="§"/>
            </a:pPr>
            <a:r>
              <a:rPr lang="mn-MN" sz="1200" dirty="0" smtClean="0">
                <a:latin typeface="Arial" panose="020B0604020202020204" pitchFamily="34" charset="0"/>
                <a:ea typeface="MS Mincho"/>
                <a:cs typeface="Arial" panose="020B0604020202020204" pitchFamily="34" charset="0"/>
              </a:rPr>
              <a:t>Салбар </a:t>
            </a:r>
            <a:r>
              <a:rPr lang="mn-MN" sz="1200" dirty="0">
                <a:latin typeface="Arial" panose="020B0604020202020204" pitchFamily="34" charset="0"/>
                <a:ea typeface="MS Mincho"/>
                <a:cs typeface="Arial" panose="020B0604020202020204" pitchFamily="34" charset="0"/>
              </a:rPr>
              <a:t>комисс нь хөгжлийн дэмжлэгийн үйлчилгээний явцыг хүүхдийн онцлог байдлаас </a:t>
            </a:r>
            <a:r>
              <a:rPr lang="mn-MN" sz="1200" dirty="0" smtClean="0">
                <a:latin typeface="Arial" panose="020B0604020202020204" pitchFamily="34" charset="0"/>
                <a:ea typeface="MS Mincho"/>
                <a:cs typeface="Arial" panose="020B0604020202020204" pitchFamily="34" charset="0"/>
              </a:rPr>
              <a:t>хамаарч:</a:t>
            </a:r>
            <a:endParaRPr lang="en-US" sz="1200" dirty="0">
              <a:latin typeface="Arial" panose="020B0604020202020204" pitchFamily="34" charset="0"/>
              <a:ea typeface="MS Mincho"/>
              <a:cs typeface="Arial" panose="020B0604020202020204" pitchFamily="34" charset="0"/>
            </a:endParaRPr>
          </a:p>
          <a:p>
            <a:pPr marL="107950" marR="71755" indent="0" algn="just">
              <a:lnSpc>
                <a:spcPct val="115000"/>
              </a:lnSpc>
              <a:spcAft>
                <a:spcPts val="0"/>
              </a:spcAft>
              <a:buNone/>
            </a:pPr>
            <a:r>
              <a:rPr lang="mn-MN" sz="1200" dirty="0" smtClean="0">
                <a:latin typeface="Arial" panose="020B0604020202020204" pitchFamily="34" charset="0"/>
                <a:ea typeface="MS Mincho"/>
                <a:cs typeface="Arial" panose="020B0604020202020204" pitchFamily="34" charset="0"/>
              </a:rPr>
              <a:t>	Салбар </a:t>
            </a:r>
            <a:r>
              <a:rPr lang="mn-MN" sz="1200" dirty="0">
                <a:latin typeface="Arial" panose="020B0604020202020204" pitchFamily="34" charset="0"/>
                <a:ea typeface="MS Mincho"/>
                <a:cs typeface="Arial" panose="020B0604020202020204" pitchFamily="34" charset="0"/>
              </a:rPr>
              <a:t>комиссын хуралд </a:t>
            </a:r>
            <a:r>
              <a:rPr lang="mn-MN" sz="1200" dirty="0" smtClean="0">
                <a:latin typeface="Arial" panose="020B0604020202020204" pitchFamily="34" charset="0"/>
                <a:ea typeface="MS Mincho"/>
                <a:cs typeface="Arial" panose="020B0604020202020204" pitchFamily="34" charset="0"/>
              </a:rPr>
              <a:t>хүүхэд, эцэг</a:t>
            </a:r>
            <a:r>
              <a:rPr lang="mn-MN" sz="1200" dirty="0">
                <a:latin typeface="Arial" panose="020B0604020202020204" pitchFamily="34" charset="0"/>
                <a:ea typeface="MS Mincho"/>
                <a:cs typeface="Arial" panose="020B0604020202020204" pitchFamily="34" charset="0"/>
              </a:rPr>
              <a:t>, эхийг биечлэн </a:t>
            </a:r>
            <a:r>
              <a:rPr lang="mn-MN" sz="1200" dirty="0" smtClean="0">
                <a:latin typeface="Arial" panose="020B0604020202020204" pitchFamily="34" charset="0"/>
                <a:ea typeface="MS Mincho"/>
                <a:cs typeface="Arial" panose="020B0604020202020204" pitchFamily="34" charset="0"/>
              </a:rPr>
              <a:t>ирүүлж</a:t>
            </a:r>
            <a:r>
              <a:rPr lang="en-US" sz="1200" dirty="0" smtClean="0">
                <a:latin typeface="Arial" panose="020B0604020202020204" pitchFamily="34" charset="0"/>
                <a:ea typeface="MS Mincho"/>
                <a:cs typeface="Arial" panose="020B0604020202020204" pitchFamily="34" charset="0"/>
              </a:rPr>
              <a:t>;</a:t>
            </a:r>
            <a:endParaRPr lang="mn-MN" sz="1200" dirty="0">
              <a:latin typeface="Arial" panose="020B0604020202020204" pitchFamily="34" charset="0"/>
              <a:ea typeface="MS Mincho"/>
              <a:cs typeface="Arial" panose="020B0604020202020204" pitchFamily="34" charset="0"/>
            </a:endParaRPr>
          </a:p>
          <a:p>
            <a:pPr marL="107950" marR="71755" indent="0" algn="just">
              <a:lnSpc>
                <a:spcPct val="115000"/>
              </a:lnSpc>
              <a:spcAft>
                <a:spcPts val="0"/>
              </a:spcAft>
              <a:buNone/>
            </a:pPr>
            <a:r>
              <a:rPr lang="mn-MN" sz="1200" dirty="0" smtClean="0">
                <a:latin typeface="Arial" panose="020B0604020202020204" pitchFamily="34" charset="0"/>
                <a:ea typeface="MS Mincho"/>
                <a:cs typeface="Arial" panose="020B0604020202020204" pitchFamily="34" charset="0"/>
              </a:rPr>
              <a:t>	Салбар </a:t>
            </a:r>
            <a:r>
              <a:rPr lang="mn-MN" sz="1200" dirty="0">
                <a:latin typeface="Arial" panose="020B0604020202020204" pitchFamily="34" charset="0"/>
                <a:ea typeface="MS Mincho"/>
                <a:cs typeface="Arial" panose="020B0604020202020204" pitchFamily="34" charset="0"/>
              </a:rPr>
              <a:t>комиссын хуралд хүүхэд, эцэг, эх биечлэн ирэх боломжгүй тохиолдолд зохих бичиг </a:t>
            </a:r>
            <a:r>
              <a:rPr lang="mn-MN" sz="1200" dirty="0" smtClean="0">
                <a:latin typeface="Arial" panose="020B0604020202020204" pitchFamily="34" charset="0"/>
                <a:ea typeface="MS Mincho"/>
                <a:cs typeface="Arial" panose="020B0604020202020204" pitchFamily="34" charset="0"/>
              </a:rPr>
              <a:t>	баримт үндэслэн</a:t>
            </a:r>
            <a:r>
              <a:rPr lang="en-US" sz="1200" dirty="0" smtClean="0">
                <a:latin typeface="Arial" panose="020B0604020202020204" pitchFamily="34" charset="0"/>
                <a:ea typeface="MS Mincho"/>
                <a:cs typeface="Arial" panose="020B0604020202020204" pitchFamily="34" charset="0"/>
              </a:rPr>
              <a:t>;</a:t>
            </a:r>
            <a:endParaRPr lang="en-US" sz="1200" dirty="0">
              <a:latin typeface="Arial" panose="020B0604020202020204" pitchFamily="34" charset="0"/>
              <a:ea typeface="MS Mincho"/>
              <a:cs typeface="Arial" panose="020B0604020202020204" pitchFamily="34" charset="0"/>
            </a:endParaRPr>
          </a:p>
          <a:p>
            <a:pPr marL="107950" marR="71755" indent="0" algn="just">
              <a:lnSpc>
                <a:spcPct val="115000"/>
              </a:lnSpc>
              <a:spcAft>
                <a:spcPts val="0"/>
              </a:spcAft>
              <a:buNone/>
            </a:pPr>
            <a:r>
              <a:rPr lang="mn-MN" sz="1200" dirty="0">
                <a:latin typeface="Arial" panose="020B0604020202020204" pitchFamily="34" charset="0"/>
                <a:ea typeface="MS Mincho"/>
                <a:cs typeface="Arial" panose="020B0604020202020204" pitchFamily="34" charset="0"/>
              </a:rPr>
              <a:t>	Ц</a:t>
            </a:r>
            <a:r>
              <a:rPr lang="mn-MN" sz="1200" dirty="0" smtClean="0">
                <a:latin typeface="Arial" panose="020B0604020202020204" pitchFamily="34" charset="0"/>
                <a:ea typeface="MS Mincho"/>
                <a:cs typeface="Arial" panose="020B0604020202020204" pitchFamily="34" charset="0"/>
              </a:rPr>
              <a:t>ахим </a:t>
            </a:r>
            <a:r>
              <a:rPr lang="mn-MN" sz="1200" dirty="0">
                <a:latin typeface="Arial" panose="020B0604020202020204" pitchFamily="34" charset="0"/>
                <a:ea typeface="MS Mincho"/>
                <a:cs typeface="Arial" panose="020B0604020202020204" pitchFamily="34" charset="0"/>
              </a:rPr>
              <a:t>хэлбэрээр </a:t>
            </a:r>
            <a:r>
              <a:rPr lang="mn-MN" sz="1200" dirty="0" smtClean="0">
                <a:latin typeface="Arial" panose="020B0604020202020204" pitchFamily="34" charset="0"/>
                <a:ea typeface="MS Mincho"/>
                <a:cs typeface="Arial" panose="020B0604020202020204" pitchFamily="34" charset="0"/>
              </a:rPr>
              <a:t>хянана.</a:t>
            </a:r>
          </a:p>
          <a:p>
            <a:pPr marL="468313" indent="-285750" algn="just" eaLnBrk="0" fontAlgn="base" hangingPunct="0">
              <a:lnSpc>
                <a:spcPct val="115000"/>
              </a:lnSpc>
              <a:spcBef>
                <a:spcPts val="1200"/>
              </a:spcBef>
              <a:buClr>
                <a:srgbClr val="6076B4"/>
              </a:buClr>
              <a:buSzPct val="85000"/>
              <a:buFont typeface="Wingdings" panose="05000000000000000000" pitchFamily="2" charset="2"/>
              <a:buChar char="§"/>
            </a:pPr>
            <a:r>
              <a:rPr lang="mn-MN" sz="1200" dirty="0">
                <a:latin typeface="Arial" panose="020B0604020202020204" pitchFamily="34" charset="0"/>
                <a:cs typeface="Arial" panose="020B0604020202020204" pitchFamily="34" charset="0"/>
              </a:rPr>
              <a:t>Салбар комиссын зөвлөсөн хөгжлийн дэмжлэгийн үйлчилгээнд хамрагдаагүй бол байнгын асаргаа шаардлагатай эсэхийг тогтооход баримталдаг эрх зүйн актад дурдсаны дагуу асаргааны тэтгэмжийг түр зогсоох арга хэмжээ авч </a:t>
            </a:r>
            <a:r>
              <a:rPr lang="mn-MN" sz="1200" dirty="0" smtClean="0">
                <a:latin typeface="Arial" panose="020B0604020202020204" pitchFamily="34" charset="0"/>
                <a:cs typeface="Arial" panose="020B0604020202020204" pitchFamily="34" charset="0"/>
              </a:rPr>
              <a:t>болно.</a:t>
            </a:r>
          </a:p>
          <a:p>
            <a:pPr marL="468313" indent="-285750" algn="just" eaLnBrk="0" fontAlgn="base" hangingPunct="0">
              <a:lnSpc>
                <a:spcPct val="115000"/>
              </a:lnSpc>
              <a:spcBef>
                <a:spcPts val="1200"/>
              </a:spcBef>
              <a:buClr>
                <a:srgbClr val="6076B4"/>
              </a:buClr>
              <a:buSzPct val="85000"/>
              <a:buFont typeface="Wingdings" panose="05000000000000000000" pitchFamily="2" charset="2"/>
              <a:buChar char="§"/>
            </a:pPr>
            <a:r>
              <a:rPr lang="mn-MN" sz="1200" dirty="0" smtClean="0">
                <a:solidFill>
                  <a:srgbClr val="000000"/>
                </a:solidFill>
                <a:latin typeface="Arial" panose="020B0604020202020204" pitchFamily="34" charset="0"/>
                <a:ea typeface="MS Mincho"/>
                <a:cs typeface="Arial" panose="020B0604020202020204" pitchFamily="34" charset="0"/>
              </a:rPr>
              <a:t>С</a:t>
            </a:r>
            <a:r>
              <a:rPr lang="mn-MN" sz="1200" dirty="0" smtClean="0">
                <a:solidFill>
                  <a:srgbClr val="000000"/>
                </a:solidFill>
                <a:latin typeface="Arial" panose="020B0604020202020204" pitchFamily="34" charset="0"/>
                <a:ea typeface="MS Mincho"/>
                <a:cs typeface="Microsoft Himalaya" panose="01010100010101010101" pitchFamily="2" charset="0"/>
              </a:rPr>
              <a:t>албар </a:t>
            </a:r>
            <a:r>
              <a:rPr lang="mn-MN" sz="1200" dirty="0">
                <a:solidFill>
                  <a:srgbClr val="000000"/>
                </a:solidFill>
                <a:latin typeface="Arial" panose="020B0604020202020204" pitchFamily="34" charset="0"/>
                <a:ea typeface="MS Mincho"/>
                <a:cs typeface="Microsoft Himalaya" panose="01010100010101010101" pitchFamily="2" charset="0"/>
              </a:rPr>
              <a:t>комисс нь </a:t>
            </a:r>
            <a:r>
              <a:rPr lang="mn-MN" sz="1200" dirty="0">
                <a:solidFill>
                  <a:srgbClr val="000000"/>
                </a:solidFill>
                <a:latin typeface="Arial" panose="020B0604020202020204" pitchFamily="34" charset="0"/>
                <a:ea typeface="Calibri" panose="020F0502020204030204" pitchFamily="34" charset="0"/>
                <a:cs typeface="Microsoft Himalaya" panose="01010100010101010101" pitchFamily="2" charset="0"/>
              </a:rPr>
              <a:t>хөгжлийн хоцрогдол, бэрхшээлийн эрт илрүүлэлт, үнэлгээ, эрт үеийн хөгжлийн дэмжлэг, оролцооны чиглэлээр орон нутгийн холбогдох байгууллагуудтай хамтран ажиллаж, олон нийт, эцэг, эх, асран хамгаалагчдад сурталчлан таниулах ажлыг зохион </a:t>
            </a:r>
            <a:r>
              <a:rPr lang="mn-MN" sz="1200" dirty="0" smtClean="0">
                <a:solidFill>
                  <a:srgbClr val="000000"/>
                </a:solidFill>
                <a:latin typeface="Arial" panose="020B0604020202020204" pitchFamily="34" charset="0"/>
                <a:ea typeface="Calibri" panose="020F0502020204030204" pitchFamily="34" charset="0"/>
                <a:cs typeface="Microsoft Himalaya" panose="01010100010101010101" pitchFamily="2" charset="0"/>
              </a:rPr>
              <a:t>байгуулна.</a:t>
            </a:r>
          </a:p>
          <a:p>
            <a:pPr marL="468313" indent="-285750" algn="just" eaLnBrk="0" fontAlgn="base" hangingPunct="0">
              <a:lnSpc>
                <a:spcPct val="115000"/>
              </a:lnSpc>
              <a:spcBef>
                <a:spcPts val="1200"/>
              </a:spcBef>
              <a:buClr>
                <a:srgbClr val="6076B4"/>
              </a:buClr>
              <a:buSzPct val="85000"/>
              <a:buFont typeface="Wingdings" panose="05000000000000000000" pitchFamily="2" charset="2"/>
              <a:buChar char="§"/>
            </a:pPr>
            <a:r>
              <a:rPr lang="mn-MN" sz="1200" dirty="0" smtClean="0">
                <a:solidFill>
                  <a:srgbClr val="000000"/>
                </a:solidFill>
                <a:latin typeface="Arial" panose="020B0604020202020204" pitchFamily="34" charset="0"/>
                <a:ea typeface="Times New Roman" panose="02020603050405020304" pitchFamily="18" charset="0"/>
                <a:cs typeface="Microsoft Himalaya" panose="01010100010101010101" pitchFamily="2" charset="0"/>
              </a:rPr>
              <a:t>С</a:t>
            </a:r>
            <a:r>
              <a:rPr lang="mn-MN" sz="1200" dirty="0" smtClean="0">
                <a:solidFill>
                  <a:srgbClr val="000000"/>
                </a:solidFill>
                <a:latin typeface="Arial" panose="020B0604020202020204" pitchFamily="34" charset="0"/>
                <a:ea typeface="MS Mincho"/>
                <a:cs typeface="Microsoft Himalaya" panose="01010100010101010101" pitchFamily="2" charset="0"/>
              </a:rPr>
              <a:t>ал</a:t>
            </a:r>
            <a:r>
              <a:rPr lang="mn-MN" sz="1200" dirty="0" smtClean="0">
                <a:latin typeface="Arial" panose="020B0604020202020204" pitchFamily="34" charset="0"/>
                <a:ea typeface="MS Mincho"/>
                <a:cs typeface="Microsoft Himalaya" panose="01010100010101010101" pitchFamily="2" charset="0"/>
              </a:rPr>
              <a:t>бар </a:t>
            </a:r>
            <a:r>
              <a:rPr lang="mn-MN" sz="1200" dirty="0" smtClean="0">
                <a:solidFill>
                  <a:srgbClr val="000000"/>
                </a:solidFill>
                <a:latin typeface="Arial" panose="020B0604020202020204" pitchFamily="34" charset="0"/>
                <a:ea typeface="MS Mincho"/>
                <a:cs typeface="Microsoft Himalaya" panose="01010100010101010101" pitchFamily="2" charset="0"/>
              </a:rPr>
              <a:t>комисс нь хөгжлийн </a:t>
            </a:r>
            <a:r>
              <a:rPr lang="mn-MN" sz="1200" dirty="0">
                <a:solidFill>
                  <a:srgbClr val="000000"/>
                </a:solidFill>
                <a:latin typeface="Arial" panose="020B0604020202020204" pitchFamily="34" charset="0"/>
                <a:ea typeface="MS Mincho"/>
                <a:cs typeface="Microsoft Himalaya" panose="01010100010101010101" pitchFamily="2" charset="0"/>
              </a:rPr>
              <a:t>бэрхшээлтэй нь тогтоогдсон хүүхдийн шийдвэрийн маягт болон хувийн хэрэгт </a:t>
            </a:r>
            <a:r>
              <a:rPr lang="mn-MN" sz="1200" dirty="0" smtClean="0">
                <a:solidFill>
                  <a:srgbClr val="000000"/>
                </a:solidFill>
                <a:latin typeface="Arial" panose="020B0604020202020204" pitchFamily="34" charset="0"/>
                <a:ea typeface="MS Mincho"/>
                <a:cs typeface="Microsoft Himalaya" panose="01010100010101010101" pitchFamily="2" charset="0"/>
              </a:rPr>
              <a:t>хөгжлийн дэмжлэгийн </a:t>
            </a:r>
            <a:r>
              <a:rPr lang="mn-MN" sz="1200" dirty="0">
                <a:solidFill>
                  <a:srgbClr val="000000"/>
                </a:solidFill>
                <a:latin typeface="Arial" panose="020B0604020202020204" pitchFamily="34" charset="0"/>
                <a:ea typeface="MS Mincho"/>
                <a:cs typeface="Microsoft Himalaya" panose="01010100010101010101" pitchFamily="2" charset="0"/>
              </a:rPr>
              <a:t>үйлчилгээ үзүүлэх төлөвлөгөөний чиглэл, зорилго, хэлбэр илгээсэн байгууллага, үйлчилгээ тус бүрийн хариуцах хүнийг тодорхой зааж, хөгжлийн дэмжлэг </a:t>
            </a:r>
            <a:r>
              <a:rPr lang="mn-MN" sz="1200" dirty="0" smtClean="0">
                <a:solidFill>
                  <a:srgbClr val="000000"/>
                </a:solidFill>
                <a:latin typeface="Arial" panose="020B0604020202020204" pitchFamily="34" charset="0"/>
                <a:ea typeface="MS Mincho"/>
                <a:cs typeface="Microsoft Himalaya" panose="01010100010101010101" pitchFamily="2" charset="0"/>
              </a:rPr>
              <a:t>оролцооны </a:t>
            </a:r>
            <a:r>
              <a:rPr lang="mn-MN" sz="1200" dirty="0" smtClean="0">
                <a:latin typeface="Arial" panose="020B0604020202020204" pitchFamily="34" charset="0"/>
                <a:ea typeface="MS Mincho"/>
              </a:rPr>
              <a:t>суурь болон зорилтот </a:t>
            </a:r>
            <a:r>
              <a:rPr lang="mn-MN" sz="1200" dirty="0" smtClean="0">
                <a:solidFill>
                  <a:srgbClr val="000000"/>
                </a:solidFill>
                <a:latin typeface="Arial" panose="020B0604020202020204" pitchFamily="34" charset="0"/>
                <a:ea typeface="MS Mincho"/>
                <a:cs typeface="Microsoft Himalaya" panose="01010100010101010101" pitchFamily="2" charset="0"/>
              </a:rPr>
              <a:t> </a:t>
            </a:r>
            <a:r>
              <a:rPr lang="mn-MN" sz="1200" dirty="0">
                <a:solidFill>
                  <a:srgbClr val="000000"/>
                </a:solidFill>
                <a:latin typeface="Arial" panose="020B0604020202020204" pitchFamily="34" charset="0"/>
                <a:ea typeface="MS Mincho"/>
                <a:cs typeface="Microsoft Himalaya" panose="01010100010101010101" pitchFamily="2" charset="0"/>
              </a:rPr>
              <a:t>үйлчилгээнд холбон зуучилна</a:t>
            </a:r>
            <a:r>
              <a:rPr lang="en-US" sz="1200" dirty="0">
                <a:solidFill>
                  <a:srgbClr val="000000"/>
                </a:solidFill>
                <a:latin typeface="Arial" panose="020B0604020202020204" pitchFamily="34" charset="0"/>
                <a:ea typeface="MS Mincho"/>
                <a:cs typeface="Microsoft Himalaya" panose="01010100010101010101" pitchFamily="2" charset="0"/>
              </a:rPr>
              <a:t>. </a:t>
            </a:r>
            <a:endParaRPr lang="mn-MN" sz="1200" dirty="0" smtClean="0">
              <a:solidFill>
                <a:srgbClr val="000000"/>
              </a:solidFill>
              <a:latin typeface="Arial" panose="020B0604020202020204" pitchFamily="34" charset="0"/>
              <a:ea typeface="MS Mincho"/>
              <a:cs typeface="Microsoft Himalaya" panose="01010100010101010101" pitchFamily="2" charset="0"/>
            </a:endParaRPr>
          </a:p>
          <a:p>
            <a:pPr marL="468313" indent="-285750" algn="just" eaLnBrk="0" fontAlgn="base" hangingPunct="0">
              <a:lnSpc>
                <a:spcPct val="115000"/>
              </a:lnSpc>
              <a:spcBef>
                <a:spcPts val="1200"/>
              </a:spcBef>
              <a:buClr>
                <a:srgbClr val="6076B4"/>
              </a:buClr>
              <a:buSzPct val="85000"/>
              <a:buFont typeface="Wingdings" panose="05000000000000000000" pitchFamily="2" charset="2"/>
              <a:buChar char="§"/>
            </a:pPr>
            <a:r>
              <a:rPr lang="mn-MN" sz="1200" kern="1600" dirty="0" smtClean="0">
                <a:solidFill>
                  <a:srgbClr val="000000"/>
                </a:solidFill>
                <a:latin typeface="Arial" panose="020B0604020202020204" pitchFamily="34" charset="0"/>
                <a:ea typeface="Arial" panose="020B0604020202020204" pitchFamily="34" charset="0"/>
                <a:cs typeface="Arial" panose="020B0604020202020204" pitchFamily="34" charset="0"/>
              </a:rPr>
              <a:t>Салбар комисс нь хөгжлийн </a:t>
            </a:r>
            <a:r>
              <a:rPr lang="mn-MN" sz="1200" kern="1600" dirty="0">
                <a:solidFill>
                  <a:srgbClr val="000000"/>
                </a:solidFill>
                <a:latin typeface="Arial" panose="020B0604020202020204" pitchFamily="34" charset="0"/>
                <a:ea typeface="Arial" panose="020B0604020202020204" pitchFamily="34" charset="0"/>
                <a:cs typeface="Arial" panose="020B0604020202020204" pitchFamily="34" charset="0"/>
              </a:rPr>
              <a:t>бэрхшээлтэй хүүхдийн хөгжлийн дэмжлэгийн тогтолцооны хяналт үнэлгээний шалгуур үзүүлэлт, мэдээлэл цуглуулах, тооцох арга, мэдээллийг нэгтгэх тайлах</a:t>
            </a:r>
            <a:r>
              <a:rPr lang="en-US" sz="1200" kern="1600" dirty="0">
                <a:solidFill>
                  <a:srgbClr val="000000"/>
                </a:solidFill>
                <a:latin typeface="Arial" panose="020B0604020202020204" pitchFamily="34" charset="0"/>
                <a:ea typeface="Arial" panose="020B0604020202020204" pitchFamily="34" charset="0"/>
                <a:cs typeface="Arial" panose="020B0604020202020204" pitchFamily="34" charset="0"/>
              </a:rPr>
              <a:t>;</a:t>
            </a:r>
            <a:endParaRPr lang="en-US" sz="12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468313" indent="-285750" algn="just" eaLnBrk="0" fontAlgn="base" hangingPunct="0">
              <a:lnSpc>
                <a:spcPct val="115000"/>
              </a:lnSpc>
              <a:spcBef>
                <a:spcPts val="1200"/>
              </a:spcBef>
              <a:buClr>
                <a:srgbClr val="6076B4"/>
              </a:buClr>
              <a:buSzPct val="85000"/>
              <a:buFont typeface="Wingdings" panose="05000000000000000000" pitchFamily="2" charset="2"/>
              <a:buChar char="§"/>
            </a:pPr>
            <a:endParaRPr lang="mn-MN" sz="1200" dirty="0" smtClean="0">
              <a:solidFill>
                <a:srgbClr val="000000"/>
              </a:solidFill>
              <a:latin typeface="Arial" panose="020B0604020202020204" pitchFamily="34" charset="0"/>
              <a:ea typeface="MS Mincho"/>
              <a:cs typeface="Microsoft Himalaya" panose="01010100010101010101" pitchFamily="2" charset="0"/>
            </a:endParaRPr>
          </a:p>
          <a:p>
            <a:pPr marL="468313" indent="-285750" algn="just" eaLnBrk="0" fontAlgn="base" hangingPunct="0">
              <a:lnSpc>
                <a:spcPct val="115000"/>
              </a:lnSpc>
              <a:spcBef>
                <a:spcPts val="1200"/>
              </a:spcBef>
              <a:buClr>
                <a:srgbClr val="6076B4"/>
              </a:buClr>
              <a:buSzPct val="85000"/>
              <a:buFont typeface="Wingdings" panose="05000000000000000000" pitchFamily="2" charset="2"/>
              <a:buChar char="§"/>
            </a:pPr>
            <a:endParaRPr lang="mn-MN" sz="1100" dirty="0" smtClean="0">
              <a:latin typeface="Calibri" panose="020F0502020204030204" pitchFamily="34" charset="0"/>
              <a:ea typeface="MS Mincho"/>
              <a:cs typeface="Microsoft Himalaya" panose="01010100010101010101" pitchFamily="2" charset="0"/>
            </a:endParaRPr>
          </a:p>
          <a:p>
            <a:pPr marL="468313" indent="-285750" algn="just" eaLnBrk="0" fontAlgn="base" hangingPunct="0">
              <a:lnSpc>
                <a:spcPct val="115000"/>
              </a:lnSpc>
              <a:spcBef>
                <a:spcPts val="1200"/>
              </a:spcBef>
              <a:buClr>
                <a:srgbClr val="6076B4"/>
              </a:buClr>
              <a:buSzPct val="85000"/>
              <a:buFont typeface="Wingdings" panose="05000000000000000000" pitchFamily="2" charset="2"/>
              <a:buChar char="§"/>
            </a:pPr>
            <a:endParaRPr lang="en-US" sz="1100" dirty="0">
              <a:latin typeface="Calibri" panose="020F0502020204030204" pitchFamily="34" charset="0"/>
              <a:ea typeface="MS Mincho"/>
              <a:cs typeface="Microsoft Himalaya" panose="01010100010101010101" pitchFamily="2" charset="0"/>
            </a:endParaRPr>
          </a:p>
          <a:p>
            <a:pPr marL="468313" indent="-285750" algn="just" eaLnBrk="0" fontAlgn="base" hangingPunct="0">
              <a:lnSpc>
                <a:spcPct val="115000"/>
              </a:lnSpc>
              <a:spcBef>
                <a:spcPts val="1200"/>
              </a:spcBef>
              <a:buClr>
                <a:srgbClr val="6076B4"/>
              </a:buClr>
              <a:buSzPct val="85000"/>
              <a:buFont typeface="Wingdings" panose="05000000000000000000" pitchFamily="2" charset="2"/>
              <a:buChar char="§"/>
            </a:pPr>
            <a:endParaRPr lang="mn-MN" sz="1200" dirty="0" smtClean="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0" lvl="1" indent="0" algn="just" eaLnBrk="0" fontAlgn="base" hangingPunct="0">
              <a:spcAft>
                <a:spcPct val="0"/>
              </a:spcAft>
              <a:buClr>
                <a:srgbClr val="6076B4"/>
              </a:buClr>
              <a:buSzPct val="85000"/>
              <a:buNone/>
              <a:defRPr/>
            </a:pPr>
            <a:endParaRPr lang="en-US" sz="1200" dirty="0"/>
          </a:p>
        </p:txBody>
      </p:sp>
      <p:pic>
        <p:nvPicPr>
          <p:cNvPr id="5" name="Picture 2" descr="D:\SPARK\201608\khudulmur__niigmiin_MN.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2699792" cy="7567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Гарчиг 1"/>
          <p:cNvSpPr>
            <a:spLocks noGrp="1"/>
          </p:cNvSpPr>
          <p:nvPr>
            <p:ph type="title"/>
          </p:nvPr>
        </p:nvSpPr>
        <p:spPr>
          <a:xfrm>
            <a:off x="683568" y="648786"/>
            <a:ext cx="8229600" cy="660872"/>
          </a:xfrm>
        </p:spPr>
        <p:txBody>
          <a:bodyPr/>
          <a:lstStyle/>
          <a:p>
            <a:pPr algn="r"/>
            <a:r>
              <a:rPr lang="mn-MN" sz="2000" b="1" spc="-100" dirty="0" smtClean="0">
                <a:solidFill>
                  <a:srgbClr val="2F5897"/>
                </a:solidFill>
                <a:latin typeface="Arial"/>
              </a:rPr>
              <a:t>Аргачлалын хүрээнд салбаруудад </a:t>
            </a:r>
            <a:r>
              <a:rPr lang="mn-MN" sz="2000" b="1" spc="-100" dirty="0">
                <a:solidFill>
                  <a:srgbClr val="2F5897"/>
                </a:solidFill>
                <a:latin typeface="Arial"/>
              </a:rPr>
              <a:t>орсон өөрчлөлт </a:t>
            </a:r>
            <a:endParaRPr lang="en-US" dirty="0"/>
          </a:p>
        </p:txBody>
      </p:sp>
    </p:spTree>
    <p:extLst>
      <p:ext uri="{BB962C8B-B14F-4D97-AF65-F5344CB8AC3E}">
        <p14:creationId xmlns:p14="http://schemas.microsoft.com/office/powerpoint/2010/main" xmlns="" val="17564514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268760"/>
            <a:ext cx="8229600" cy="4525963"/>
          </a:xfrm>
        </p:spPr>
        <p:txBody>
          <a:bodyPr>
            <a:normAutofit/>
          </a:bodyPr>
          <a:lstStyle/>
          <a:p>
            <a:pPr marL="0" indent="0">
              <a:buNone/>
            </a:pPr>
            <a:r>
              <a:rPr lang="mn-MN" sz="1200" b="1" dirty="0" smtClean="0">
                <a:solidFill>
                  <a:srgbClr val="FF0000"/>
                </a:solidFill>
                <a:latin typeface="Arial" panose="020B0604020202020204" pitchFamily="34" charset="0"/>
                <a:cs typeface="Arial" panose="020B0604020202020204" pitchFamily="34" charset="0"/>
              </a:rPr>
              <a:t>БОЛОВСРОЛ</a:t>
            </a:r>
            <a:r>
              <a:rPr lang="en-US" sz="1200" b="1" dirty="0">
                <a:solidFill>
                  <a:srgbClr val="FF0000"/>
                </a:solidFill>
                <a:latin typeface="Arial" panose="020B0604020202020204" pitchFamily="34" charset="0"/>
                <a:cs typeface="Arial" panose="020B0604020202020204" pitchFamily="34" charset="0"/>
              </a:rPr>
              <a:t>:</a:t>
            </a:r>
            <a:endParaRPr lang="mn-MN" sz="1200" b="1" dirty="0" smtClean="0">
              <a:solidFill>
                <a:srgbClr val="FF0000"/>
              </a:solidFill>
              <a:latin typeface="Arial" panose="020B0604020202020204" pitchFamily="34" charset="0"/>
              <a:cs typeface="Arial" panose="020B0604020202020204" pitchFamily="34" charset="0"/>
            </a:endParaRPr>
          </a:p>
          <a:p>
            <a:pPr marL="107950" marR="71755" indent="457200" algn="just">
              <a:spcAft>
                <a:spcPts val="800"/>
              </a:spcAft>
            </a:pPr>
            <a:r>
              <a:rPr lang="mn-MN" sz="1200" dirty="0">
                <a:latin typeface="Arial" panose="020B0604020202020204" pitchFamily="34" charset="0"/>
                <a:ea typeface="Calibri" panose="020F0502020204030204" pitchFamily="34" charset="0"/>
              </a:rPr>
              <a:t>Хөгжлийн бэрхшээлтэй хүүхдийг сургуулийн өмнөх боловсролын үйлчилгээ, ерөнхий боловсролын </a:t>
            </a:r>
            <a:r>
              <a:rPr lang="mn-MN" sz="1200" dirty="0" smtClean="0">
                <a:latin typeface="Arial" panose="020B0604020202020204" pitchFamily="34" charset="0"/>
                <a:ea typeface="Calibri" panose="020F0502020204030204" pitchFamily="34" charset="0"/>
              </a:rPr>
              <a:t> сургууль</a:t>
            </a:r>
            <a:r>
              <a:rPr lang="mn-MN" sz="1200" dirty="0">
                <a:latin typeface="Arial" panose="020B0604020202020204" pitchFamily="34" charset="0"/>
                <a:ea typeface="Calibri" panose="020F0502020204030204" pitchFamily="34" charset="0"/>
              </a:rPr>
              <a:t>, насан туршийн төвд </a:t>
            </a:r>
            <a:r>
              <a:rPr lang="mn-MN" sz="1200" dirty="0" smtClean="0">
                <a:latin typeface="Arial" panose="020B0604020202020204" pitchFamily="34" charset="0"/>
                <a:ea typeface="Calibri" panose="020F0502020204030204" pitchFamily="34" charset="0"/>
              </a:rPr>
              <a:t>хамруулахад</a:t>
            </a:r>
            <a:r>
              <a:rPr lang="mn-MN" sz="1200" dirty="0" smtClean="0"/>
              <a:t> </a:t>
            </a:r>
            <a:r>
              <a:rPr lang="mn-MN" sz="1200" dirty="0" smtClean="0">
                <a:latin typeface="Arial" panose="020B0604020202020204" pitchFamily="34" charset="0"/>
                <a:ea typeface="Calibri" panose="020F0502020204030204" pitchFamily="34" charset="0"/>
              </a:rPr>
              <a:t>боловсролын </a:t>
            </a:r>
            <a:r>
              <a:rPr lang="mn-MN" sz="1200" dirty="0">
                <a:latin typeface="Arial" panose="020B0604020202020204" pitchFamily="34" charset="0"/>
                <a:ea typeface="Calibri" panose="020F0502020204030204" pitchFamily="34" charset="0"/>
              </a:rPr>
              <a:t>асуудал эрхэлсэн төрийн захиргааны төв байгууллагаас баталсан журмыг </a:t>
            </a:r>
            <a:r>
              <a:rPr lang="mn-MN" sz="1200" dirty="0" smtClean="0">
                <a:latin typeface="Arial" panose="020B0604020202020204" pitchFamily="34" charset="0"/>
                <a:ea typeface="Calibri" panose="020F0502020204030204" pitchFamily="34" charset="0"/>
              </a:rPr>
              <a:t>баримтална</a:t>
            </a:r>
            <a:r>
              <a:rPr lang="en-US" sz="1200" dirty="0" smtClean="0">
                <a:latin typeface="Arial" panose="020B0604020202020204" pitchFamily="34" charset="0"/>
                <a:ea typeface="Calibri" panose="020F0502020204030204" pitchFamily="34" charset="0"/>
              </a:rPr>
              <a:t>.</a:t>
            </a:r>
          </a:p>
          <a:p>
            <a:pPr marL="107950" marR="71755" indent="457200" algn="just">
              <a:spcAft>
                <a:spcPts val="0"/>
              </a:spcAft>
            </a:pPr>
            <a:r>
              <a:rPr lang="mn-MN" sz="1200" dirty="0">
                <a:latin typeface="Arial" panose="020B0604020202020204" pitchFamily="34" charset="0"/>
                <a:ea typeface="Calibri" panose="020F0502020204030204" pitchFamily="34" charset="0"/>
              </a:rPr>
              <a:t>Боловсролд хамрагдалтыг дэмжих </a:t>
            </a:r>
            <a:r>
              <a:rPr lang="mn-MN" sz="1200" dirty="0" smtClean="0">
                <a:latin typeface="Arial" panose="020B0604020202020204" pitchFamily="34" charset="0"/>
                <a:ea typeface="Calibri" panose="020F0502020204030204" pitchFamily="34" charset="0"/>
              </a:rPr>
              <a:t>зөвлөл </a:t>
            </a:r>
            <a:r>
              <a:rPr lang="mn-MN" sz="1200" dirty="0">
                <a:latin typeface="Arial" panose="020B0604020202020204" pitchFamily="34" charset="0"/>
                <a:ea typeface="Calibri" panose="020F0502020204030204" pitchFamily="34" charset="0"/>
              </a:rPr>
              <a:t>нь танхимын сургалтад тогтмол хамрагдах боломжгүй хүүхдийг гэр бүлийн орчинд суурилан боловсролын үйлчилгээ /цаашид сургуулийн өмнөх боловсролын хувилбарт сургалт, сургууль, насан туршийн боловсролын явуулын багшийн үйлчилгээ гэх/-д хамруулах шийдвэр гаргаж баталгаажуулна.</a:t>
            </a:r>
            <a:endParaRPr lang="en-US" sz="1200" dirty="0"/>
          </a:p>
          <a:p>
            <a:pPr marL="107950" marR="71755" indent="457200" algn="just">
              <a:lnSpc>
                <a:spcPct val="107000"/>
              </a:lnSpc>
              <a:spcAft>
                <a:spcPts val="0"/>
              </a:spcAft>
            </a:pPr>
            <a:r>
              <a:rPr lang="mn-MN" sz="1200" dirty="0" smtClean="0">
                <a:latin typeface="Arial" panose="020B0604020202020204" pitchFamily="34" charset="0"/>
                <a:ea typeface="Calibri" panose="020F0502020204030204" pitchFamily="34" charset="0"/>
                <a:cs typeface="Microsoft Himalaya" panose="01010100010101010101" pitchFamily="2" charset="0"/>
              </a:rPr>
              <a:t>Тус үйлчилгээг </a:t>
            </a:r>
            <a:r>
              <a:rPr lang="mn-MN" sz="1200" dirty="0">
                <a:latin typeface="Arial" panose="020B0604020202020204" pitchFamily="34" charset="0"/>
                <a:ea typeface="Calibri" panose="020F0502020204030204" pitchFamily="34" charset="0"/>
                <a:cs typeface="Microsoft Himalaya" panose="01010100010101010101" pitchFamily="2" charset="0"/>
              </a:rPr>
              <a:t>тухайн хүүхдийн хамран сургах тойргийн цэцэрлэг, сургууль, насан туршийн боловсролын төв зохион байгуулах бөгөөд тухайн байгууллагын статистикийн мэдээллийн системд бүртгэнэ. </a:t>
            </a:r>
            <a:endParaRPr lang="en-US" sz="1200" dirty="0">
              <a:latin typeface="Calibri" panose="020F0502020204030204" pitchFamily="34" charset="0"/>
              <a:ea typeface="MS Mincho"/>
              <a:cs typeface="Microsoft Himalaya" panose="01010100010101010101" pitchFamily="2" charset="0"/>
            </a:endParaRPr>
          </a:p>
          <a:p>
            <a:pPr marL="107950" marR="71755" indent="457200" algn="just">
              <a:spcAft>
                <a:spcPts val="800"/>
              </a:spcAft>
            </a:pPr>
            <a:r>
              <a:rPr lang="mn-MN" sz="1200" dirty="0">
                <a:latin typeface="Arial" panose="020B0604020202020204" pitchFamily="34" charset="0"/>
                <a:ea typeface="Calibri" panose="020F0502020204030204" pitchFamily="34" charset="0"/>
              </a:rPr>
              <a:t>Хувилбарт сургалт зохион байгуулах явуулын багшийг </a:t>
            </a:r>
            <a:r>
              <a:rPr lang="mn-MN" sz="1200" dirty="0">
                <a:solidFill>
                  <a:prstClr val="black"/>
                </a:solidFill>
                <a:latin typeface="Arial" panose="020B0604020202020204" pitchFamily="34" charset="0"/>
                <a:ea typeface="Calibri" panose="020F0502020204030204" pitchFamily="34" charset="0"/>
                <a:cs typeface="Microsoft Himalaya" panose="01010100010101010101" pitchFamily="2" charset="0"/>
              </a:rPr>
              <a:t>хамран сургах тойргийн цэцэрлэг, сургууль, насан туршийн боловсролын </a:t>
            </a:r>
            <a:r>
              <a:rPr lang="mn-MN" sz="1200" dirty="0" smtClean="0">
                <a:solidFill>
                  <a:prstClr val="black"/>
                </a:solidFill>
                <a:latin typeface="Arial" panose="020B0604020202020204" pitchFamily="34" charset="0"/>
                <a:ea typeface="Calibri" panose="020F0502020204030204" pitchFamily="34" charset="0"/>
                <a:cs typeface="Microsoft Himalaya" panose="01010100010101010101" pitchFamily="2" charset="0"/>
              </a:rPr>
              <a:t>төвийн </a:t>
            </a:r>
            <a:r>
              <a:rPr lang="mn-MN" sz="1200" dirty="0" smtClean="0">
                <a:latin typeface="Arial" panose="020B0604020202020204" pitchFamily="34" charset="0"/>
                <a:ea typeface="Calibri" panose="020F0502020204030204" pitchFamily="34" charset="0"/>
              </a:rPr>
              <a:t>удирдлага </a:t>
            </a:r>
            <a:r>
              <a:rPr lang="mn-MN" sz="1200" dirty="0">
                <a:latin typeface="Arial" panose="020B0604020202020204" pitchFamily="34" charset="0"/>
                <a:ea typeface="Calibri" panose="020F0502020204030204" pitchFamily="34" charset="0"/>
              </a:rPr>
              <a:t>томилж, сургалтын хөтөлбөр, төлөвлөгөөг батална. </a:t>
            </a:r>
            <a:endParaRPr lang="mn-MN" sz="1200" dirty="0" smtClean="0">
              <a:latin typeface="Arial" panose="020B0604020202020204" pitchFamily="34" charset="0"/>
              <a:ea typeface="Calibri" panose="020F0502020204030204" pitchFamily="34" charset="0"/>
            </a:endParaRPr>
          </a:p>
          <a:p>
            <a:pPr marL="107950" marR="71755" indent="450215" algn="just">
              <a:lnSpc>
                <a:spcPct val="107000"/>
              </a:lnSpc>
              <a:spcAft>
                <a:spcPts val="0"/>
              </a:spcAft>
            </a:pPr>
            <a:r>
              <a:rPr lang="mn-MN" sz="1200" dirty="0">
                <a:latin typeface="Arial" panose="020B0604020202020204" pitchFamily="34" charset="0"/>
                <a:ea typeface="Calibri" panose="020F0502020204030204" pitchFamily="34" charset="0"/>
                <a:cs typeface="Microsoft Himalaya" panose="01010100010101010101" pitchFamily="2" charset="0"/>
              </a:rPr>
              <a:t>Хувилбарт сургалтад боловсролын асуудал эрхэлсэн төрийн захиргааны байгууллагаас баталсан хөтөлбөрийг баримтлах бөгөөд тухайн хүүхдийн онцлог хэрэгцээнд үндэслэн өөртөө үйлчлэх, амьдрах чадварт суралцах энгийн чадвар дадал эзэмшүүлэх агуулгыг хүчин төгөлдөр мөрдөгдөж буй төлөвлөгөөний дагуу төлөвлөн эцэг эх асран хамгаалагчийн дэмжлэгтэйгээр хэрэгжүүлнэ.</a:t>
            </a:r>
            <a:endParaRPr lang="en-US" sz="1200" dirty="0">
              <a:latin typeface="Calibri" panose="020F0502020204030204" pitchFamily="34" charset="0"/>
              <a:ea typeface="MS Mincho"/>
              <a:cs typeface="Microsoft Himalaya" panose="01010100010101010101" pitchFamily="2" charset="0"/>
            </a:endParaRPr>
          </a:p>
          <a:p>
            <a:pPr marL="107950" marR="71755" indent="457200" algn="just">
              <a:lnSpc>
                <a:spcPct val="107000"/>
              </a:lnSpc>
              <a:spcAft>
                <a:spcPts val="0"/>
              </a:spcAft>
            </a:pPr>
            <a:r>
              <a:rPr lang="mn-MN" sz="1200" dirty="0" smtClean="0">
                <a:latin typeface="Arial" panose="020B0604020202020204" pitchFamily="34" charset="0"/>
                <a:ea typeface="Calibri" panose="020F0502020204030204" pitchFamily="34" charset="0"/>
                <a:cs typeface="Microsoft Himalaya" panose="01010100010101010101" pitchFamily="2" charset="0"/>
              </a:rPr>
              <a:t>Я</a:t>
            </a:r>
            <a:r>
              <a:rPr lang="mn-MN" sz="1200" dirty="0" smtClean="0">
                <a:latin typeface="Arial" panose="020B0604020202020204" pitchFamily="34" charset="0"/>
                <a:ea typeface="Verdana" panose="020B0604030504040204" pitchFamily="34" charset="0"/>
                <a:cs typeface="Microsoft Himalaya" panose="01010100010101010101" pitchFamily="2" charset="0"/>
              </a:rPr>
              <a:t>вуулын </a:t>
            </a:r>
            <a:r>
              <a:rPr lang="mn-MN" sz="1200" dirty="0">
                <a:latin typeface="Arial" panose="020B0604020202020204" pitchFamily="34" charset="0"/>
                <a:ea typeface="Verdana" panose="020B0604030504040204" pitchFamily="34" charset="0"/>
                <a:cs typeface="Microsoft Himalaya" panose="01010100010101010101" pitchFamily="2" charset="0"/>
              </a:rPr>
              <a:t>багш, цэцэрлэгийн хувилбарт сургалтын багшийн зохион байгуулах  ээлжит хичээлийн </a:t>
            </a:r>
            <a:r>
              <a:rPr lang="mn-MN" sz="1200" dirty="0">
                <a:latin typeface="Arial" panose="020B0604020202020204" pitchFamily="34" charset="0"/>
                <a:ea typeface="Calibri" panose="020F0502020204030204" pitchFamily="34" charset="0"/>
                <a:cs typeface="Microsoft Himalaya" panose="01010100010101010101" pitchFamily="2" charset="0"/>
              </a:rPr>
              <a:t>үргэлжлэх хугацааг </a:t>
            </a:r>
            <a:r>
              <a:rPr lang="mn-MN" sz="1200" dirty="0">
                <a:latin typeface="Arial" panose="020B0604020202020204" pitchFamily="34" charset="0"/>
                <a:ea typeface="Verdana" panose="020B0604030504040204" pitchFamily="34" charset="0"/>
                <a:cs typeface="Microsoft Himalaya" panose="01010100010101010101" pitchFamily="2" charset="0"/>
              </a:rPr>
              <a:t>хүүхдийн онцлог хэрэгцээ, эрүүл мэндийн байдлыг харгалзан </a:t>
            </a:r>
            <a:r>
              <a:rPr lang="mn-MN" sz="1200" dirty="0">
                <a:latin typeface="Arial" panose="020B0604020202020204" pitchFamily="34" charset="0"/>
                <a:ea typeface="Calibri" panose="020F0502020204030204" pitchFamily="34" charset="0"/>
                <a:cs typeface="Microsoft Himalaya" panose="01010100010101010101" pitchFamily="2" charset="0"/>
              </a:rPr>
              <a:t>суралцах давтамжийг  </a:t>
            </a:r>
            <a:r>
              <a:rPr lang="mn-MN" sz="1200" dirty="0" smtClean="0">
                <a:latin typeface="Arial" panose="020B0604020202020204" pitchFamily="34" charset="0"/>
                <a:ea typeface="Calibri" panose="020F0502020204030204" pitchFamily="34" charset="0"/>
                <a:cs typeface="Microsoft Himalaya" panose="01010100010101010101" pitchFamily="2" charset="0"/>
              </a:rPr>
              <a:t>тухайн </a:t>
            </a:r>
            <a:r>
              <a:rPr lang="mn-MN" sz="1200" dirty="0">
                <a:latin typeface="Arial" panose="020B0604020202020204" pitchFamily="34" charset="0"/>
                <a:ea typeface="Calibri" panose="020F0502020204030204" pitchFamily="34" charset="0"/>
                <a:cs typeface="Microsoft Himalaya" panose="01010100010101010101" pitchFamily="2" charset="0"/>
              </a:rPr>
              <a:t>байгууллагын дэмжлэгийн баг </a:t>
            </a:r>
            <a:r>
              <a:rPr lang="mn-MN" sz="1200" dirty="0" smtClean="0">
                <a:latin typeface="Arial" panose="020B0604020202020204" pitchFamily="34" charset="0"/>
                <a:ea typeface="MS PGothic" panose="020B0600070205080204" pitchFamily="34" charset="-128"/>
                <a:cs typeface="Microsoft Himalaya" panose="01010100010101010101" pitchFamily="2" charset="0"/>
              </a:rPr>
              <a:t>тогтооно</a:t>
            </a:r>
            <a:endParaRPr lang="en-US" sz="1200" dirty="0">
              <a:latin typeface="Calibri" panose="020F0502020204030204" pitchFamily="34" charset="0"/>
              <a:ea typeface="MS Mincho"/>
              <a:cs typeface="Microsoft Himalaya" panose="01010100010101010101" pitchFamily="2" charset="0"/>
            </a:endParaRPr>
          </a:p>
        </p:txBody>
      </p:sp>
      <p:sp>
        <p:nvSpPr>
          <p:cNvPr id="4" name="Гарчиг 1"/>
          <p:cNvSpPr>
            <a:spLocks noGrp="1"/>
          </p:cNvSpPr>
          <p:nvPr>
            <p:ph type="title"/>
          </p:nvPr>
        </p:nvSpPr>
        <p:spPr/>
        <p:txBody>
          <a:bodyPr/>
          <a:lstStyle/>
          <a:p>
            <a:pPr algn="r"/>
            <a:r>
              <a:rPr lang="mn-MN" sz="2000" b="1" spc="-100" dirty="0" smtClean="0">
                <a:solidFill>
                  <a:srgbClr val="2F5897"/>
                </a:solidFill>
                <a:latin typeface="Arial"/>
              </a:rPr>
              <a:t>Аргачлалын хүрээнд салбаруудад </a:t>
            </a:r>
            <a:r>
              <a:rPr lang="mn-MN" sz="2000" b="1" spc="-100" dirty="0">
                <a:solidFill>
                  <a:srgbClr val="2F5897"/>
                </a:solidFill>
                <a:latin typeface="Arial"/>
              </a:rPr>
              <a:t>орсон өөрчлөлт </a:t>
            </a:r>
            <a:endParaRPr lang="en-US" dirty="0"/>
          </a:p>
        </p:txBody>
      </p:sp>
    </p:spTree>
    <p:extLst>
      <p:ext uri="{BB962C8B-B14F-4D97-AF65-F5344CB8AC3E}">
        <p14:creationId xmlns:p14="http://schemas.microsoft.com/office/powerpoint/2010/main" xmlns="" val="17462376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endParaRPr lang="mn-MN" dirty="0" smtClean="0"/>
          </a:p>
          <a:p>
            <a:pPr algn="ctr">
              <a:buNone/>
            </a:pPr>
            <a:r>
              <a:rPr lang="mn-MN" dirty="0" smtClean="0">
                <a:solidFill>
                  <a:schemeClr val="tx2"/>
                </a:solidFill>
                <a:latin typeface="Arial" panose="020B0604020202020204" pitchFamily="34" charset="0"/>
                <a:cs typeface="Arial" panose="020B0604020202020204" pitchFamily="34" charset="0"/>
              </a:rPr>
              <a:t>АНХААРАЛ ТАВЬСАНД БАЯРЛАЛАА.</a:t>
            </a:r>
          </a:p>
        </p:txBody>
      </p:sp>
      <p:pic>
        <p:nvPicPr>
          <p:cNvPr id="1026" name="Picture 2" descr="C:\Users\User\Downloads\inclusive-kids.jpg"/>
          <p:cNvPicPr>
            <a:picLocks noChangeAspect="1" noChangeArrowheads="1"/>
          </p:cNvPicPr>
          <p:nvPr/>
        </p:nvPicPr>
        <p:blipFill>
          <a:blip r:embed="rId2" cstate="print"/>
          <a:srcRect/>
          <a:stretch>
            <a:fillRect/>
          </a:stretch>
        </p:blipFill>
        <p:spPr bwMode="auto">
          <a:xfrm>
            <a:off x="150283" y="3581400"/>
            <a:ext cx="8993717" cy="2743200"/>
          </a:xfrm>
          <a:prstGeom prst="rect">
            <a:avLst/>
          </a:prstGeom>
          <a:noFill/>
        </p:spPr>
      </p:pic>
      <p:pic>
        <p:nvPicPr>
          <p:cNvPr id="4" name="Picture 2" descr="D:\SPARK\201608\khudulmur__niigmiin_MN.pn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0" y="0"/>
            <a:ext cx="2592287" cy="7200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11181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0532" y="420506"/>
            <a:ext cx="8229600" cy="1285897"/>
          </a:xfrm>
        </p:spPr>
        <p:txBody>
          <a:bodyPr>
            <a:normAutofit fontScale="90000"/>
          </a:bodyPr>
          <a:lstStyle/>
          <a:p>
            <a:r>
              <a:rPr lang="mn-MN" sz="2400" dirty="0" smtClean="0">
                <a:latin typeface="Arial" pitchFamily="34" charset="0"/>
                <a:cs typeface="Arial" pitchFamily="34" charset="0"/>
              </a:rPr>
              <a:t/>
            </a:r>
            <a:br>
              <a:rPr lang="mn-MN" sz="2400" dirty="0" smtClean="0">
                <a:latin typeface="Arial" pitchFamily="34" charset="0"/>
                <a:cs typeface="Arial" pitchFamily="34" charset="0"/>
              </a:rPr>
            </a:br>
            <a:r>
              <a:rPr lang="mn-MN" sz="2700" b="1" dirty="0">
                <a:solidFill>
                  <a:schemeClr val="tx2"/>
                </a:solidFill>
                <a:latin typeface="Arial" pitchFamily="34" charset="0"/>
                <a:cs typeface="Arial" pitchFamily="34" charset="0"/>
              </a:rPr>
              <a:t>Хөгжлийн бэрхшээлтэй хүүхдийн эрүүл мэнд, боловсрол, нийгмийн хамгааллын комиссын бүтэц</a:t>
            </a:r>
            <a:endParaRPr lang="en-US" sz="2700" b="1" dirty="0">
              <a:solidFill>
                <a:schemeClr val="tx2"/>
              </a:solidFill>
              <a:latin typeface="Arial" pitchFamily="34" charset="0"/>
              <a:cs typeface="Arial" pitchFamily="34" charset="0"/>
            </a:endParaRPr>
          </a:p>
        </p:txBody>
      </p:sp>
      <p:sp>
        <p:nvSpPr>
          <p:cNvPr id="5" name="TextBox 4"/>
          <p:cNvSpPr txBox="1"/>
          <p:nvPr/>
        </p:nvSpPr>
        <p:spPr>
          <a:xfrm>
            <a:off x="600532" y="4267200"/>
            <a:ext cx="2057400" cy="369332"/>
          </a:xfrm>
          <a:prstGeom prst="rect">
            <a:avLst/>
          </a:prstGeom>
          <a:noFill/>
        </p:spPr>
        <p:txBody>
          <a:bodyPr wrap="square" rtlCol="0">
            <a:spAutoFit/>
          </a:bodyPr>
          <a:lstStyle/>
          <a:p>
            <a:pPr eaLnBrk="1" fontAlgn="auto" hangingPunct="1">
              <a:spcBef>
                <a:spcPts val="0"/>
              </a:spcBef>
              <a:spcAft>
                <a:spcPts val="0"/>
              </a:spcAft>
            </a:pPr>
            <a:endParaRPr lang="en-US" dirty="0">
              <a:solidFill>
                <a:prstClr val="black"/>
              </a:solidFill>
              <a:latin typeface="Calibri"/>
            </a:endParaRPr>
          </a:p>
        </p:txBody>
      </p:sp>
      <p:pic>
        <p:nvPicPr>
          <p:cNvPr id="16" name="Picture 2" descr="D:\SPARK\201608\khudulmur__niigmiin_MN.pn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0" y="-17070"/>
            <a:ext cx="2699792" cy="7567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2" name="Прямоугольник 21"/>
          <p:cNvSpPr/>
          <p:nvPr/>
        </p:nvSpPr>
        <p:spPr>
          <a:xfrm>
            <a:off x="2282958" y="1713762"/>
            <a:ext cx="4392488" cy="6229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n-MN" dirty="0" smtClean="0">
                <a:latin typeface="Arial" panose="020B0604020202020204" pitchFamily="34" charset="0"/>
                <a:cs typeface="Arial" panose="020B0604020202020204" pitchFamily="34" charset="0"/>
              </a:rPr>
              <a:t>Хөдөлмөр, нийгмийн хамгааллын яам</a:t>
            </a:r>
            <a:endParaRPr lang="en-US" dirty="0">
              <a:latin typeface="Arial" panose="020B0604020202020204" pitchFamily="34" charset="0"/>
              <a:cs typeface="Arial" panose="020B0604020202020204" pitchFamily="34" charset="0"/>
            </a:endParaRPr>
          </a:p>
        </p:txBody>
      </p:sp>
      <p:sp>
        <p:nvSpPr>
          <p:cNvPr id="24" name="Доош чиглэсэн сум 23"/>
          <p:cNvSpPr/>
          <p:nvPr/>
        </p:nvSpPr>
        <p:spPr>
          <a:xfrm>
            <a:off x="4191170" y="2349757"/>
            <a:ext cx="288032" cy="3690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Прямоугольник 24"/>
          <p:cNvSpPr/>
          <p:nvPr/>
        </p:nvSpPr>
        <p:spPr>
          <a:xfrm>
            <a:off x="2819400" y="2718631"/>
            <a:ext cx="3151181" cy="8425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n-MN" dirty="0" smtClean="0">
                <a:latin typeface="Arial" panose="020B0604020202020204" pitchFamily="34" charset="0"/>
                <a:cs typeface="Arial" panose="020B0604020202020204" pitchFamily="34" charset="0"/>
              </a:rPr>
              <a:t>Хүн амын хөгжлийн бодлогын хэрэгжилтийг зохицуулах газар </a:t>
            </a:r>
            <a:endParaRPr lang="en-US" dirty="0">
              <a:latin typeface="Arial" panose="020B0604020202020204" pitchFamily="34" charset="0"/>
              <a:cs typeface="Arial" panose="020B0604020202020204" pitchFamily="34" charset="0"/>
            </a:endParaRPr>
          </a:p>
        </p:txBody>
      </p:sp>
      <p:sp>
        <p:nvSpPr>
          <p:cNvPr id="28" name="Прямоугольник 27"/>
          <p:cNvSpPr/>
          <p:nvPr/>
        </p:nvSpPr>
        <p:spPr>
          <a:xfrm>
            <a:off x="641707" y="3456121"/>
            <a:ext cx="1937793" cy="30988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eaLnBrk="1" hangingPunct="1"/>
            <a:r>
              <a:rPr lang="mn-MN" sz="1400" dirty="0">
                <a:solidFill>
                  <a:schemeClr val="tx2"/>
                </a:solidFill>
                <a:latin typeface="Arial" pitchFamily="34" charset="0"/>
                <a:cs typeface="Arial" pitchFamily="34" charset="0"/>
              </a:rPr>
              <a:t>Салбар комисс /орон тооны бус  7 гишүүн/   </a:t>
            </a:r>
          </a:p>
          <a:p>
            <a:pPr lvl="0" algn="just" eaLnBrk="1" hangingPunct="1">
              <a:buFont typeface="Arial" pitchFamily="34" charset="0"/>
              <a:buChar char="•"/>
            </a:pPr>
            <a:r>
              <a:rPr lang="mn-MN" sz="1400" dirty="0">
                <a:solidFill>
                  <a:schemeClr val="tx2"/>
                </a:solidFill>
                <a:latin typeface="Arial" pitchFamily="34" charset="0"/>
                <a:cs typeface="Arial" pitchFamily="34" charset="0"/>
              </a:rPr>
              <a:t> </a:t>
            </a:r>
            <a:r>
              <a:rPr lang="mn-MN" sz="1400" dirty="0" smtClean="0">
                <a:solidFill>
                  <a:schemeClr val="tx2"/>
                </a:solidFill>
                <a:latin typeface="Arial" pitchFamily="34" charset="0"/>
                <a:cs typeface="Arial" pitchFamily="34" charset="0"/>
              </a:rPr>
              <a:t>Дарга</a:t>
            </a:r>
          </a:p>
          <a:p>
            <a:pPr lvl="0" algn="just" eaLnBrk="1" hangingPunct="1">
              <a:buFont typeface="Arial" pitchFamily="34" charset="0"/>
              <a:buChar char="•"/>
            </a:pPr>
            <a:r>
              <a:rPr lang="mn-MN" sz="1400" dirty="0" smtClean="0">
                <a:solidFill>
                  <a:schemeClr val="tx2"/>
                </a:solidFill>
                <a:latin typeface="Arial" pitchFamily="34" charset="0"/>
                <a:cs typeface="Arial" pitchFamily="34" charset="0"/>
              </a:rPr>
              <a:t> </a:t>
            </a:r>
            <a:r>
              <a:rPr lang="mn-MN" sz="1400" dirty="0">
                <a:solidFill>
                  <a:schemeClr val="tx2"/>
                </a:solidFill>
                <a:latin typeface="Arial" pitchFamily="34" charset="0"/>
                <a:cs typeface="Arial" pitchFamily="34" charset="0"/>
              </a:rPr>
              <a:t>Нарийн бичгийн </a:t>
            </a:r>
            <a:r>
              <a:rPr lang="en-US" sz="1400" dirty="0" smtClean="0">
                <a:solidFill>
                  <a:schemeClr val="tx2"/>
                </a:solidFill>
                <a:latin typeface="Arial" pitchFamily="34" charset="0"/>
                <a:cs typeface="Arial" pitchFamily="34" charset="0"/>
              </a:rPr>
              <a:t>    </a:t>
            </a:r>
            <a:r>
              <a:rPr lang="mn-MN" sz="1400" dirty="0" smtClean="0">
                <a:solidFill>
                  <a:schemeClr val="tx2"/>
                </a:solidFill>
                <a:latin typeface="Arial" pitchFamily="34" charset="0"/>
                <a:cs typeface="Arial" pitchFamily="34" charset="0"/>
              </a:rPr>
              <a:t>дарга</a:t>
            </a:r>
            <a:r>
              <a:rPr lang="en-US" sz="1400" dirty="0" smtClean="0">
                <a:solidFill>
                  <a:schemeClr val="tx2"/>
                </a:solidFill>
                <a:latin typeface="Arial" pitchFamily="34" charset="0"/>
                <a:cs typeface="Arial" pitchFamily="34" charset="0"/>
              </a:rPr>
              <a:t>/</a:t>
            </a:r>
            <a:r>
              <a:rPr lang="mn-MN" sz="1400" dirty="0" smtClean="0">
                <a:solidFill>
                  <a:schemeClr val="tx2"/>
                </a:solidFill>
                <a:latin typeface="Arial" pitchFamily="34" charset="0"/>
                <a:cs typeface="Arial" pitchFamily="34" charset="0"/>
              </a:rPr>
              <a:t>халамжийн </a:t>
            </a:r>
            <a:r>
              <a:rPr lang="mn-MN" sz="1400" dirty="0">
                <a:solidFill>
                  <a:schemeClr val="tx2"/>
                </a:solidFill>
                <a:latin typeface="Arial" pitchFamily="34" charset="0"/>
                <a:cs typeface="Arial" pitchFamily="34" charset="0"/>
              </a:rPr>
              <a:t>ажилтан </a:t>
            </a:r>
          </a:p>
          <a:p>
            <a:pPr lvl="0" algn="just" eaLnBrk="1" hangingPunct="1">
              <a:buFont typeface="Arial" pitchFamily="34" charset="0"/>
              <a:buChar char="•"/>
            </a:pPr>
            <a:r>
              <a:rPr lang="mn-MN" sz="1400" dirty="0">
                <a:solidFill>
                  <a:schemeClr val="tx2"/>
                </a:solidFill>
                <a:latin typeface="Arial" pitchFamily="34" charset="0"/>
                <a:cs typeface="Arial" pitchFamily="34" charset="0"/>
              </a:rPr>
              <a:t> Хүүхдийн </a:t>
            </a:r>
            <a:r>
              <a:rPr lang="mn-MN" sz="1400" dirty="0" smtClean="0">
                <a:solidFill>
                  <a:schemeClr val="tx2"/>
                </a:solidFill>
                <a:latin typeface="Arial" pitchFamily="34" charset="0"/>
                <a:cs typeface="Arial" pitchFamily="34" charset="0"/>
              </a:rPr>
              <a:t>эмч</a:t>
            </a:r>
            <a:endParaRPr lang="en-US" sz="1400" dirty="0" smtClean="0">
              <a:solidFill>
                <a:schemeClr val="tx2"/>
              </a:solidFill>
              <a:latin typeface="Arial" pitchFamily="34" charset="0"/>
              <a:cs typeface="Arial" pitchFamily="34" charset="0"/>
            </a:endParaRPr>
          </a:p>
          <a:p>
            <a:pPr lvl="0" algn="just" eaLnBrk="1" hangingPunct="1">
              <a:buFont typeface="Arial" pitchFamily="34" charset="0"/>
              <a:buChar char="•"/>
            </a:pPr>
            <a:r>
              <a:rPr lang="mn-MN" sz="1400" dirty="0" smtClean="0">
                <a:solidFill>
                  <a:schemeClr val="tx2"/>
                </a:solidFill>
                <a:latin typeface="Arial" pitchFamily="34" charset="0"/>
                <a:cs typeface="Arial" pitchFamily="34" charset="0"/>
              </a:rPr>
              <a:t> Мэдрэлийн эмч</a:t>
            </a:r>
            <a:endParaRPr lang="mn-MN" sz="1400" dirty="0">
              <a:solidFill>
                <a:schemeClr val="tx2"/>
              </a:solidFill>
              <a:latin typeface="Arial" pitchFamily="34" charset="0"/>
              <a:cs typeface="Arial" pitchFamily="34" charset="0"/>
            </a:endParaRPr>
          </a:p>
          <a:p>
            <a:pPr lvl="0" algn="just" eaLnBrk="1" hangingPunct="1">
              <a:buFont typeface="Arial" pitchFamily="34" charset="0"/>
              <a:buChar char="•"/>
            </a:pPr>
            <a:r>
              <a:rPr lang="mn-MN" sz="1400" dirty="0">
                <a:solidFill>
                  <a:schemeClr val="tx2"/>
                </a:solidFill>
                <a:latin typeface="Arial" pitchFamily="34" charset="0"/>
                <a:cs typeface="Arial" pitchFamily="34" charset="0"/>
              </a:rPr>
              <a:t> Сэтгэл зүйч</a:t>
            </a:r>
          </a:p>
          <a:p>
            <a:pPr lvl="0" algn="just" eaLnBrk="1" hangingPunct="1">
              <a:buFont typeface="Arial" pitchFamily="34" charset="0"/>
              <a:buChar char="•"/>
            </a:pPr>
            <a:r>
              <a:rPr lang="mn-MN" sz="1400" dirty="0">
                <a:solidFill>
                  <a:schemeClr val="tx2"/>
                </a:solidFill>
                <a:latin typeface="Arial" pitchFamily="34" charset="0"/>
                <a:cs typeface="Arial" pitchFamily="34" charset="0"/>
              </a:rPr>
              <a:t> </a:t>
            </a:r>
            <a:r>
              <a:rPr lang="mn-MN" sz="1400" dirty="0" smtClean="0">
                <a:solidFill>
                  <a:schemeClr val="tx2"/>
                </a:solidFill>
                <a:latin typeface="Arial" pitchFamily="34" charset="0"/>
                <a:cs typeface="Arial" pitchFamily="34" charset="0"/>
              </a:rPr>
              <a:t>Боловсролын</a:t>
            </a:r>
            <a:r>
              <a:rPr lang="en-US" sz="1400" dirty="0" smtClean="0">
                <a:solidFill>
                  <a:schemeClr val="tx2"/>
                </a:solidFill>
                <a:latin typeface="Arial" pitchFamily="34" charset="0"/>
                <a:cs typeface="Arial" pitchFamily="34" charset="0"/>
              </a:rPr>
              <a:t> </a:t>
            </a:r>
            <a:r>
              <a:rPr lang="mn-MN" sz="1400" dirty="0" smtClean="0">
                <a:solidFill>
                  <a:schemeClr val="tx2"/>
                </a:solidFill>
                <a:latin typeface="Arial" pitchFamily="34" charset="0"/>
                <a:cs typeface="Arial" pitchFamily="34" charset="0"/>
              </a:rPr>
              <a:t>ажилтан </a:t>
            </a:r>
            <a:endParaRPr lang="mn-MN" sz="1400" dirty="0">
              <a:solidFill>
                <a:schemeClr val="tx2"/>
              </a:solidFill>
              <a:latin typeface="Arial" pitchFamily="34" charset="0"/>
              <a:cs typeface="Arial" pitchFamily="34" charset="0"/>
            </a:endParaRPr>
          </a:p>
          <a:p>
            <a:pPr lvl="0" algn="just" eaLnBrk="1" hangingPunct="1">
              <a:buFont typeface="Arial" pitchFamily="34" charset="0"/>
              <a:buChar char="•"/>
            </a:pPr>
            <a:r>
              <a:rPr lang="mn-MN" sz="1400" dirty="0">
                <a:solidFill>
                  <a:schemeClr val="tx2"/>
                </a:solidFill>
                <a:latin typeface="Arial" pitchFamily="34" charset="0"/>
                <a:cs typeface="Arial" pitchFamily="34" charset="0"/>
              </a:rPr>
              <a:t> Нийгмийн ажилтан</a:t>
            </a:r>
          </a:p>
          <a:p>
            <a:pPr lvl="0" algn="just" eaLnBrk="1" hangingPunct="1">
              <a:buFont typeface="Arial" pitchFamily="34" charset="0"/>
              <a:buChar char="•"/>
            </a:pPr>
            <a:r>
              <a:rPr lang="mn-MN" sz="1400" dirty="0">
                <a:solidFill>
                  <a:schemeClr val="tx2"/>
                </a:solidFill>
                <a:latin typeface="Arial" pitchFamily="34" charset="0"/>
                <a:cs typeface="Arial" pitchFamily="34" charset="0"/>
              </a:rPr>
              <a:t> ТББ-ын төлөөлөл</a:t>
            </a:r>
          </a:p>
        </p:txBody>
      </p:sp>
      <p:sp>
        <p:nvSpPr>
          <p:cNvPr id="30" name="Прямоугольник 29"/>
          <p:cNvSpPr/>
          <p:nvPr/>
        </p:nvSpPr>
        <p:spPr>
          <a:xfrm>
            <a:off x="2968343" y="3971035"/>
            <a:ext cx="2795706" cy="6393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n-MN" dirty="0" smtClean="0">
                <a:latin typeface="Arial" panose="020B0604020202020204" pitchFamily="34" charset="0"/>
                <a:cs typeface="Arial" panose="020B0604020202020204" pitchFamily="34" charset="0"/>
              </a:rPr>
              <a:t>ХБХЭМБНХ</a:t>
            </a:r>
            <a:r>
              <a:rPr lang="en-US" dirty="0" smtClean="0">
                <a:latin typeface="Arial" panose="020B0604020202020204" pitchFamily="34" charset="0"/>
                <a:cs typeface="Arial" panose="020B0604020202020204" pitchFamily="34" charset="0"/>
              </a:rPr>
              <a:t>-</a:t>
            </a:r>
            <a:r>
              <a:rPr lang="mn-MN" dirty="0" smtClean="0">
                <a:latin typeface="Arial" panose="020B0604020202020204" pitchFamily="34" charset="0"/>
                <a:cs typeface="Arial" panose="020B0604020202020204" pitchFamily="34" charset="0"/>
              </a:rPr>
              <a:t>ын </a:t>
            </a:r>
          </a:p>
          <a:p>
            <a:pPr algn="ctr"/>
            <a:r>
              <a:rPr lang="mn-MN" dirty="0" smtClean="0">
                <a:latin typeface="Arial" panose="020B0604020202020204" pitchFamily="34" charset="0"/>
                <a:cs typeface="Arial" panose="020B0604020202020204" pitchFamily="34" charset="0"/>
              </a:rPr>
              <a:t>ТӨВ КОМИСС</a:t>
            </a:r>
            <a:endParaRPr lang="en-US" dirty="0">
              <a:latin typeface="Arial" panose="020B0604020202020204" pitchFamily="34" charset="0"/>
              <a:cs typeface="Arial" panose="020B0604020202020204" pitchFamily="34" charset="0"/>
            </a:endParaRPr>
          </a:p>
        </p:txBody>
      </p:sp>
      <p:sp>
        <p:nvSpPr>
          <p:cNvPr id="31" name="Прямоугольник 30"/>
          <p:cNvSpPr/>
          <p:nvPr/>
        </p:nvSpPr>
        <p:spPr>
          <a:xfrm>
            <a:off x="3061668" y="5005552"/>
            <a:ext cx="2609056" cy="7064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n-MN" dirty="0" smtClean="0">
                <a:latin typeface="Arial" panose="020B0604020202020204" pitchFamily="34" charset="0"/>
                <a:cs typeface="Arial" panose="020B0604020202020204" pitchFamily="34" charset="0"/>
              </a:rPr>
              <a:t>САЛБАР КОМИСС </a:t>
            </a:r>
            <a:endParaRPr lang="en-US" dirty="0" smtClean="0">
              <a:latin typeface="Arial" panose="020B0604020202020204" pitchFamily="34" charset="0"/>
              <a:cs typeface="Arial" panose="020B0604020202020204" pitchFamily="34" charset="0"/>
            </a:endParaRPr>
          </a:p>
          <a:p>
            <a:pPr algn="ctr"/>
            <a:r>
              <a:rPr lang="en-US" sz="1200" dirty="0" smtClean="0">
                <a:latin typeface="Arial" panose="020B0604020202020204" pitchFamily="34" charset="0"/>
                <a:cs typeface="Arial" panose="020B0604020202020204" pitchFamily="34" charset="0"/>
              </a:rPr>
              <a:t>/21 </a:t>
            </a:r>
            <a:r>
              <a:rPr lang="mn-MN" sz="1200" dirty="0" smtClean="0">
                <a:latin typeface="Arial" panose="020B0604020202020204" pitchFamily="34" charset="0"/>
                <a:cs typeface="Arial" panose="020B0604020202020204" pitchFamily="34" charset="0"/>
              </a:rPr>
              <a:t>аймаг, </a:t>
            </a:r>
            <a:r>
              <a:rPr lang="en-US" sz="1200" dirty="0" smtClean="0">
                <a:latin typeface="Arial" panose="020B0604020202020204" pitchFamily="34" charset="0"/>
                <a:cs typeface="Arial" panose="020B0604020202020204" pitchFamily="34" charset="0"/>
              </a:rPr>
              <a:t>9 </a:t>
            </a:r>
            <a:r>
              <a:rPr lang="mn-MN" sz="1200" dirty="0" smtClean="0">
                <a:latin typeface="Arial" panose="020B0604020202020204" pitchFamily="34" charset="0"/>
                <a:cs typeface="Arial" panose="020B0604020202020204" pitchFamily="34" charset="0"/>
              </a:rPr>
              <a:t>дүүрэг</a:t>
            </a:r>
            <a:r>
              <a:rPr lang="en-US" sz="1200" dirty="0" smtClean="0">
                <a:latin typeface="Arial" panose="020B0604020202020204" pitchFamily="34" charset="0"/>
                <a:cs typeface="Arial" panose="020B0604020202020204" pitchFamily="34" charset="0"/>
              </a:rPr>
              <a:t>/</a:t>
            </a:r>
            <a:endParaRPr lang="en-US" sz="1200" dirty="0">
              <a:latin typeface="Arial" panose="020B0604020202020204" pitchFamily="34" charset="0"/>
              <a:cs typeface="Arial" panose="020B0604020202020204" pitchFamily="34" charset="0"/>
            </a:endParaRPr>
          </a:p>
        </p:txBody>
      </p:sp>
      <p:sp>
        <p:nvSpPr>
          <p:cNvPr id="32" name="Прямоугольник 31"/>
          <p:cNvSpPr/>
          <p:nvPr/>
        </p:nvSpPr>
        <p:spPr>
          <a:xfrm>
            <a:off x="6254595" y="3251772"/>
            <a:ext cx="2223868" cy="67105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n-MN" sz="1400" dirty="0" smtClean="0">
                <a:solidFill>
                  <a:schemeClr val="tx2"/>
                </a:solidFill>
                <a:latin typeface="Arial" panose="020B0604020202020204" pitchFamily="34" charset="0"/>
                <a:cs typeface="Arial" panose="020B0604020202020204" pitchFamily="34" charset="0"/>
              </a:rPr>
              <a:t>Мэргэжил арга зүйн орон тооны бус ЗӨВЛӨЛ</a:t>
            </a:r>
          </a:p>
        </p:txBody>
      </p:sp>
      <p:sp>
        <p:nvSpPr>
          <p:cNvPr id="34" name="Доош чиглэсэн сум 33"/>
          <p:cNvSpPr/>
          <p:nvPr/>
        </p:nvSpPr>
        <p:spPr>
          <a:xfrm>
            <a:off x="4191170" y="3587298"/>
            <a:ext cx="288032" cy="3690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Доош чиглэсэн сум 34"/>
          <p:cNvSpPr/>
          <p:nvPr/>
        </p:nvSpPr>
        <p:spPr>
          <a:xfrm>
            <a:off x="4199028" y="4636532"/>
            <a:ext cx="288032" cy="3690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Прямоугольник 35"/>
          <p:cNvSpPr/>
          <p:nvPr/>
        </p:nvSpPr>
        <p:spPr>
          <a:xfrm>
            <a:off x="6271701" y="4059350"/>
            <a:ext cx="2236306" cy="167776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just">
              <a:buFont typeface="Arial" panose="020B0604020202020204" pitchFamily="34" charset="0"/>
              <a:buChar char="•"/>
            </a:pPr>
            <a:r>
              <a:rPr lang="mn-MN" sz="1400" dirty="0" smtClean="0">
                <a:solidFill>
                  <a:schemeClr val="tx2"/>
                </a:solidFill>
                <a:latin typeface="Arial" panose="020B0604020202020204" pitchFamily="34" charset="0"/>
                <a:cs typeface="Arial" panose="020B0604020202020204" pitchFamily="34" charset="0"/>
              </a:rPr>
              <a:t>Дарга</a:t>
            </a:r>
          </a:p>
          <a:p>
            <a:pPr marL="171450" indent="-171450" algn="just">
              <a:buFont typeface="Arial" panose="020B0604020202020204" pitchFamily="34" charset="0"/>
              <a:buChar char="•"/>
            </a:pPr>
            <a:r>
              <a:rPr lang="mn-MN" sz="1400" dirty="0" smtClean="0">
                <a:solidFill>
                  <a:schemeClr val="tx2"/>
                </a:solidFill>
                <a:latin typeface="Arial" panose="020B0604020202020204" pitchFamily="34" charset="0"/>
                <a:cs typeface="Arial" panose="020B0604020202020204" pitchFamily="34" charset="0"/>
              </a:rPr>
              <a:t>Нарийн бичгийн дарга</a:t>
            </a:r>
          </a:p>
          <a:p>
            <a:pPr marL="171450" indent="-171450" algn="just">
              <a:buFont typeface="Arial" panose="020B0604020202020204" pitchFamily="34" charset="0"/>
              <a:buChar char="•"/>
            </a:pPr>
            <a:r>
              <a:rPr lang="mn-MN" sz="1400" dirty="0" smtClean="0">
                <a:solidFill>
                  <a:schemeClr val="tx2"/>
                </a:solidFill>
                <a:latin typeface="Arial" panose="020B0604020202020204" pitchFamily="34" charset="0"/>
                <a:cs typeface="Arial" panose="020B0604020202020204" pitchFamily="34" charset="0"/>
              </a:rPr>
              <a:t>Эрүүл мэнд</a:t>
            </a:r>
          </a:p>
          <a:p>
            <a:pPr marL="171450" indent="-171450" algn="just">
              <a:buFont typeface="Arial" panose="020B0604020202020204" pitchFamily="34" charset="0"/>
              <a:buChar char="•"/>
            </a:pPr>
            <a:r>
              <a:rPr lang="mn-MN" sz="1400" dirty="0" smtClean="0">
                <a:solidFill>
                  <a:schemeClr val="tx2"/>
                </a:solidFill>
                <a:latin typeface="Arial" panose="020B0604020202020204" pitchFamily="34" charset="0"/>
                <a:cs typeface="Arial" panose="020B0604020202020204" pitchFamily="34" charset="0"/>
              </a:rPr>
              <a:t>Боловсрол</a:t>
            </a:r>
          </a:p>
          <a:p>
            <a:pPr marL="171450" indent="-171450" algn="just">
              <a:buFont typeface="Arial" panose="020B0604020202020204" pitchFamily="34" charset="0"/>
              <a:buChar char="•"/>
            </a:pPr>
            <a:r>
              <a:rPr lang="mn-MN" sz="1400" dirty="0" smtClean="0">
                <a:solidFill>
                  <a:schemeClr val="tx2"/>
                </a:solidFill>
                <a:latin typeface="Arial" panose="020B0604020202020204" pitchFamily="34" charset="0"/>
                <a:cs typeface="Arial" panose="020B0604020202020204" pitchFamily="34" charset="0"/>
              </a:rPr>
              <a:t>Нийгмийн хамгааллын асуудал хариуцсан мэргэжилтэн </a:t>
            </a:r>
          </a:p>
        </p:txBody>
      </p:sp>
      <p:cxnSp>
        <p:nvCxnSpPr>
          <p:cNvPr id="45" name="Тахир холбогч 44"/>
          <p:cNvCxnSpPr/>
          <p:nvPr/>
        </p:nvCxnSpPr>
        <p:spPr>
          <a:xfrm flipV="1">
            <a:off x="5684448" y="3740294"/>
            <a:ext cx="545677" cy="432048"/>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Шулуун, сумтай холбогч 46"/>
          <p:cNvCxnSpPr>
            <a:stCxn id="31" idx="1"/>
          </p:cNvCxnSpPr>
          <p:nvPr/>
        </p:nvCxnSpPr>
        <p:spPr>
          <a:xfrm flipH="1">
            <a:off x="2567980" y="5358770"/>
            <a:ext cx="49368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Шулуун, сумтай холбогч 48"/>
          <p:cNvCxnSpPr/>
          <p:nvPr/>
        </p:nvCxnSpPr>
        <p:spPr>
          <a:xfrm>
            <a:off x="5764049" y="4451866"/>
            <a:ext cx="46607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0960857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81000" y="844550"/>
            <a:ext cx="8610600" cy="929956"/>
          </a:xfrm>
        </p:spPr>
        <p:txBody>
          <a:bodyPr>
            <a:noAutofit/>
          </a:bodyPr>
          <a:lstStyle/>
          <a:p>
            <a:r>
              <a:rPr lang="mn-MN" sz="2400" b="1" dirty="0">
                <a:solidFill>
                  <a:schemeClr val="tx2"/>
                </a:solidFill>
                <a:latin typeface="Arial" pitchFamily="34" charset="0"/>
                <a:cs typeface="Arial" pitchFamily="34" charset="0"/>
              </a:rPr>
              <a:t>Хөгжлийн бэрхшээлтэй хүүхдийн эрүүл мэнд, боловсрол, нийгмийн хамгааллын </a:t>
            </a:r>
            <a:r>
              <a:rPr lang="mn-MN" sz="2400" b="1" dirty="0" smtClean="0">
                <a:solidFill>
                  <a:schemeClr val="tx2"/>
                </a:solidFill>
                <a:latin typeface="Arial" pitchFamily="34" charset="0"/>
                <a:cs typeface="Arial" pitchFamily="34" charset="0"/>
              </a:rPr>
              <a:t>комисс  </a:t>
            </a:r>
            <a:endParaRPr lang="en-US" sz="2400" b="1" dirty="0">
              <a:solidFill>
                <a:schemeClr val="tx2"/>
              </a:solidFill>
              <a:latin typeface="Arial" pitchFamily="34" charset="0"/>
              <a:cs typeface="Arial" pitchFamily="34" charset="0"/>
            </a:endParaRPr>
          </a:p>
        </p:txBody>
      </p:sp>
      <p:grpSp>
        <p:nvGrpSpPr>
          <p:cNvPr id="9" name="Group 8"/>
          <p:cNvGrpSpPr/>
          <p:nvPr/>
        </p:nvGrpSpPr>
        <p:grpSpPr>
          <a:xfrm>
            <a:off x="4712332" y="2060848"/>
            <a:ext cx="4238852" cy="3888432"/>
            <a:chOff x="4677726" y="2395645"/>
            <a:chExt cx="3563607" cy="3078942"/>
          </a:xfrm>
        </p:grpSpPr>
        <p:sp>
          <p:nvSpPr>
            <p:cNvPr id="10" name="Freeform 9"/>
            <p:cNvSpPr/>
            <p:nvPr/>
          </p:nvSpPr>
          <p:spPr>
            <a:xfrm>
              <a:off x="4705077" y="2395645"/>
              <a:ext cx="1770539" cy="1407412"/>
            </a:xfrm>
            <a:custGeom>
              <a:avLst/>
              <a:gdLst>
                <a:gd name="connsiteX0" fmla="*/ 0 w 1078270"/>
                <a:gd name="connsiteY0" fmla="*/ 550749 h 1101497"/>
                <a:gd name="connsiteX1" fmla="*/ 539135 w 1078270"/>
                <a:gd name="connsiteY1" fmla="*/ 0 h 1101497"/>
                <a:gd name="connsiteX2" fmla="*/ 1078270 w 1078270"/>
                <a:gd name="connsiteY2" fmla="*/ 550749 h 1101497"/>
                <a:gd name="connsiteX3" fmla="*/ 539135 w 1078270"/>
                <a:gd name="connsiteY3" fmla="*/ 1101498 h 1101497"/>
                <a:gd name="connsiteX4" fmla="*/ 0 w 1078270"/>
                <a:gd name="connsiteY4" fmla="*/ 550749 h 11014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8270" h="1101497">
                  <a:moveTo>
                    <a:pt x="0" y="550749"/>
                  </a:moveTo>
                  <a:cubicBezTo>
                    <a:pt x="0" y="246579"/>
                    <a:pt x="241379" y="0"/>
                    <a:pt x="539135" y="0"/>
                  </a:cubicBezTo>
                  <a:cubicBezTo>
                    <a:pt x="836891" y="0"/>
                    <a:pt x="1078270" y="246579"/>
                    <a:pt x="1078270" y="550749"/>
                  </a:cubicBezTo>
                  <a:cubicBezTo>
                    <a:pt x="1078270" y="854919"/>
                    <a:pt x="836891" y="1101498"/>
                    <a:pt x="539135" y="1101498"/>
                  </a:cubicBezTo>
                  <a:cubicBezTo>
                    <a:pt x="241379" y="1101498"/>
                    <a:pt x="0" y="854919"/>
                    <a:pt x="0" y="550749"/>
                  </a:cubicBez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6799" tIns="170201" rIns="166799" bIns="170201" numCol="1" spcCol="1270" anchor="ctr" anchorCtr="0">
              <a:noAutofit/>
            </a:bodyPr>
            <a:lstStyle/>
            <a:p>
              <a:pPr lvl="0" algn="ctr" defTabSz="311150">
                <a:lnSpc>
                  <a:spcPct val="90000"/>
                </a:lnSpc>
                <a:spcBef>
                  <a:spcPct val="0"/>
                </a:spcBef>
                <a:spcAft>
                  <a:spcPct val="35000"/>
                </a:spcAft>
              </a:pPr>
              <a:r>
                <a:rPr lang="mn-MN" sz="1200" kern="1200" dirty="0" smtClean="0">
                  <a:latin typeface="Arial" pitchFamily="34" charset="0"/>
                  <a:cs typeface="Arial" pitchFamily="34" charset="0"/>
                </a:rPr>
                <a:t>2016 оны 12 дугаар сарын 21-ны өдрийн Засгийн газрын 200 дугаар тогтоол</a:t>
              </a:r>
              <a:endParaRPr lang="en-US" sz="1200" kern="1200" dirty="0"/>
            </a:p>
          </p:txBody>
        </p:sp>
        <p:sp>
          <p:nvSpPr>
            <p:cNvPr id="12" name="Freeform 11"/>
            <p:cNvSpPr/>
            <p:nvPr/>
          </p:nvSpPr>
          <p:spPr>
            <a:xfrm>
              <a:off x="4677726" y="4135785"/>
              <a:ext cx="1937985" cy="1338802"/>
            </a:xfrm>
            <a:custGeom>
              <a:avLst/>
              <a:gdLst>
                <a:gd name="connsiteX0" fmla="*/ 0 w 1164622"/>
                <a:gd name="connsiteY0" fmla="*/ 516422 h 1032843"/>
                <a:gd name="connsiteX1" fmla="*/ 582311 w 1164622"/>
                <a:gd name="connsiteY1" fmla="*/ 0 h 1032843"/>
                <a:gd name="connsiteX2" fmla="*/ 1164622 w 1164622"/>
                <a:gd name="connsiteY2" fmla="*/ 516422 h 1032843"/>
                <a:gd name="connsiteX3" fmla="*/ 582311 w 1164622"/>
                <a:gd name="connsiteY3" fmla="*/ 1032844 h 1032843"/>
                <a:gd name="connsiteX4" fmla="*/ 0 w 1164622"/>
                <a:gd name="connsiteY4" fmla="*/ 516422 h 10328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64622" h="1032843">
                  <a:moveTo>
                    <a:pt x="0" y="516422"/>
                  </a:moveTo>
                  <a:cubicBezTo>
                    <a:pt x="0" y="231210"/>
                    <a:pt x="260710" y="0"/>
                    <a:pt x="582311" y="0"/>
                  </a:cubicBezTo>
                  <a:cubicBezTo>
                    <a:pt x="903912" y="0"/>
                    <a:pt x="1164622" y="231210"/>
                    <a:pt x="1164622" y="516422"/>
                  </a:cubicBezTo>
                  <a:cubicBezTo>
                    <a:pt x="1164622" y="801634"/>
                    <a:pt x="903912" y="1032844"/>
                    <a:pt x="582311" y="1032844"/>
                  </a:cubicBezTo>
                  <a:cubicBezTo>
                    <a:pt x="260710" y="1032844"/>
                    <a:pt x="0" y="801634"/>
                    <a:pt x="0" y="516422"/>
                  </a:cubicBez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9445" tIns="160146" rIns="179445" bIns="160146"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mn-MN" sz="1200" u="none" kern="1200" dirty="0" smtClean="0">
                  <a:solidFill>
                    <a:schemeClr val="bg1"/>
                  </a:solidFill>
                  <a:latin typeface="Arial" pitchFamily="34" charset="0"/>
                  <a:cs typeface="Arial" pitchFamily="34" charset="0"/>
                </a:rPr>
                <a:t>2021 оны 6 дугаар сарын 23-ны өдрийн Засгийн газрын 173 дугаар тогтоол  </a:t>
              </a:r>
              <a:r>
                <a:rPr lang="mn-MN" sz="1400" u="none" kern="1200" dirty="0" smtClean="0">
                  <a:solidFill>
                    <a:schemeClr val="bg1"/>
                  </a:solidFill>
                  <a:latin typeface="Arial" pitchFamily="34" charset="0"/>
                  <a:cs typeface="Arial" pitchFamily="34" charset="0"/>
                </a:rPr>
                <a:t>/Шинэчлэн батласан/</a:t>
              </a:r>
              <a:endParaRPr lang="en-US" sz="1400" u="none" kern="1200" dirty="0" smtClean="0">
                <a:solidFill>
                  <a:schemeClr val="bg1"/>
                </a:solidFill>
              </a:endParaRPr>
            </a:p>
          </p:txBody>
        </p:sp>
        <p:sp>
          <p:nvSpPr>
            <p:cNvPr id="14" name="Freeform 13"/>
            <p:cNvSpPr/>
            <p:nvPr/>
          </p:nvSpPr>
          <p:spPr>
            <a:xfrm>
              <a:off x="6232657" y="3176818"/>
              <a:ext cx="2008676" cy="1252477"/>
            </a:xfrm>
            <a:custGeom>
              <a:avLst/>
              <a:gdLst>
                <a:gd name="connsiteX0" fmla="*/ 0 w 2154624"/>
                <a:gd name="connsiteY0" fmla="*/ 626239 h 1252477"/>
                <a:gd name="connsiteX1" fmla="*/ 1077312 w 2154624"/>
                <a:gd name="connsiteY1" fmla="*/ 0 h 1252477"/>
                <a:gd name="connsiteX2" fmla="*/ 2154624 w 2154624"/>
                <a:gd name="connsiteY2" fmla="*/ 626239 h 1252477"/>
                <a:gd name="connsiteX3" fmla="*/ 1077312 w 2154624"/>
                <a:gd name="connsiteY3" fmla="*/ 1252478 h 1252477"/>
                <a:gd name="connsiteX4" fmla="*/ 0 w 2154624"/>
                <a:gd name="connsiteY4" fmla="*/ 626239 h 12524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54624" h="1252477">
                  <a:moveTo>
                    <a:pt x="0" y="626239"/>
                  </a:moveTo>
                  <a:cubicBezTo>
                    <a:pt x="0" y="280377"/>
                    <a:pt x="482329" y="0"/>
                    <a:pt x="1077312" y="0"/>
                  </a:cubicBezTo>
                  <a:cubicBezTo>
                    <a:pt x="1672295" y="0"/>
                    <a:pt x="2154624" y="280377"/>
                    <a:pt x="2154624" y="626239"/>
                  </a:cubicBezTo>
                  <a:cubicBezTo>
                    <a:pt x="2154624" y="972101"/>
                    <a:pt x="1672295" y="1252478"/>
                    <a:pt x="1077312" y="1252478"/>
                  </a:cubicBezTo>
                  <a:cubicBezTo>
                    <a:pt x="482329" y="1252478"/>
                    <a:pt x="0" y="972101"/>
                    <a:pt x="0" y="626239"/>
                  </a:cubicBez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28237" tIns="196121" rIns="328237" bIns="196121" numCol="1" spcCol="1270" anchor="ctr" anchorCtr="0">
              <a:noAutofit/>
            </a:bodyPr>
            <a:lstStyle/>
            <a:p>
              <a:pPr lvl="0" algn="ctr" defTabSz="444500">
                <a:lnSpc>
                  <a:spcPct val="90000"/>
                </a:lnSpc>
                <a:spcBef>
                  <a:spcPct val="0"/>
                </a:spcBef>
                <a:spcAft>
                  <a:spcPct val="35000"/>
                </a:spcAft>
              </a:pPr>
              <a:r>
                <a:rPr lang="mn-MN" sz="1400" kern="1200" dirty="0" smtClean="0">
                  <a:latin typeface="Arial" pitchFamily="34" charset="0"/>
                  <a:cs typeface="Arial" pitchFamily="34" charset="0"/>
                </a:rPr>
                <a:t>Хөгжлийн бэрхшээлтэй хүүхдийн эрүүл мэнд, боловсрол, нийгмийн</a:t>
              </a:r>
              <a:r>
                <a:rPr lang="ja-JP" altLang="en-US" sz="1400" kern="1200" dirty="0" smtClean="0">
                  <a:latin typeface="Arial" pitchFamily="34" charset="0"/>
                  <a:cs typeface="Arial" pitchFamily="34" charset="0"/>
                </a:rPr>
                <a:t>　</a:t>
              </a:r>
              <a:r>
                <a:rPr lang="mn-MN" sz="1400" kern="1200" dirty="0" smtClean="0">
                  <a:latin typeface="Arial" pitchFamily="34" charset="0"/>
                  <a:cs typeface="Arial" pitchFamily="34" charset="0"/>
                </a:rPr>
                <a:t>хамгааллын комиссын дүрэм</a:t>
              </a:r>
              <a:endParaRPr lang="en-US" sz="1400" kern="1200" dirty="0"/>
            </a:p>
          </p:txBody>
        </p:sp>
      </p:grpSp>
      <p:sp>
        <p:nvSpPr>
          <p:cNvPr id="15" name="Rectangle 14"/>
          <p:cNvSpPr/>
          <p:nvPr/>
        </p:nvSpPr>
        <p:spPr>
          <a:xfrm>
            <a:off x="681794" y="1854352"/>
            <a:ext cx="4035998" cy="4524315"/>
          </a:xfrm>
          <a:prstGeom prst="rect">
            <a:avLst/>
          </a:prstGeom>
        </p:spPr>
        <p:txBody>
          <a:bodyPr wrap="square">
            <a:spAutoFit/>
          </a:bodyPr>
          <a:lstStyle/>
          <a:p>
            <a:pPr lvl="0" algn="just" eaLnBrk="1" fontAlgn="auto" hangingPunct="1">
              <a:spcBef>
                <a:spcPts val="0"/>
              </a:spcBef>
              <a:spcAft>
                <a:spcPts val="0"/>
              </a:spcAft>
            </a:pPr>
            <a:r>
              <a:rPr lang="mn-MN" sz="2400" dirty="0" smtClean="0">
                <a:solidFill>
                  <a:srgbClr val="002060"/>
                </a:solidFill>
                <a:latin typeface="Arial" pitchFamily="34" charset="0"/>
                <a:cs typeface="Arial" pitchFamily="34" charset="0"/>
              </a:rPr>
              <a:t>Зорилго</a:t>
            </a:r>
            <a:r>
              <a:rPr lang="en-US" sz="2400" dirty="0" smtClean="0">
                <a:solidFill>
                  <a:srgbClr val="002060"/>
                </a:solidFill>
                <a:latin typeface="Arial" pitchFamily="34" charset="0"/>
                <a:cs typeface="Arial" pitchFamily="34" charset="0"/>
              </a:rPr>
              <a:t>:</a:t>
            </a:r>
            <a:endParaRPr lang="mn-MN" sz="2400" dirty="0" smtClean="0">
              <a:solidFill>
                <a:srgbClr val="002060"/>
              </a:solidFill>
              <a:latin typeface="Arial" pitchFamily="34" charset="0"/>
              <a:cs typeface="Arial" pitchFamily="34" charset="0"/>
            </a:endParaRPr>
          </a:p>
          <a:p>
            <a:pPr lvl="0" algn="just" eaLnBrk="1" fontAlgn="auto" hangingPunct="1">
              <a:spcBef>
                <a:spcPts val="0"/>
              </a:spcBef>
              <a:spcAft>
                <a:spcPts val="0"/>
              </a:spcAft>
            </a:pPr>
            <a:r>
              <a:rPr lang="mn-MN" sz="2400" dirty="0" smtClean="0">
                <a:solidFill>
                  <a:prstClr val="black"/>
                </a:solidFill>
                <a:latin typeface="Arial" pitchFamily="34" charset="0"/>
                <a:cs typeface="Arial" pitchFamily="34" charset="0"/>
              </a:rPr>
              <a:t>“</a:t>
            </a:r>
            <a:r>
              <a:rPr lang="en-US" sz="2400" dirty="0">
                <a:solidFill>
                  <a:prstClr val="black"/>
                </a:solidFill>
                <a:latin typeface="Arial" pitchFamily="34" charset="0"/>
                <a:cs typeface="Arial" pitchFamily="34" charset="0"/>
              </a:rPr>
              <a:t>0-16 </a:t>
            </a:r>
            <a:r>
              <a:rPr lang="mn-MN" sz="2400" dirty="0">
                <a:solidFill>
                  <a:prstClr val="black"/>
                </a:solidFill>
                <a:latin typeface="Arial" pitchFamily="34" charset="0"/>
                <a:cs typeface="Arial" pitchFamily="34" charset="0"/>
              </a:rPr>
              <a:t>насны хүүхдийн хөгжлийн бэрхшээлтэй эсэхийг тодорхойлох, хөгжлийн бэрхшээлтэй хүүхдийг </a:t>
            </a:r>
            <a:r>
              <a:rPr lang="mn-MN" sz="2400" dirty="0">
                <a:solidFill>
                  <a:srgbClr val="FF0000"/>
                </a:solidFill>
                <a:latin typeface="Arial" pitchFamily="34" charset="0"/>
                <a:cs typeface="Arial" pitchFamily="34" charset="0"/>
              </a:rPr>
              <a:t>эрүүл мэнд, боловсрол, нийгмийн хамгааллын үйлчилгээнд хамруулах</a:t>
            </a:r>
            <a:r>
              <a:rPr lang="mn-MN" sz="2400" dirty="0">
                <a:solidFill>
                  <a:prstClr val="black"/>
                </a:solidFill>
                <a:latin typeface="Arial" pitchFamily="34" charset="0"/>
                <a:cs typeface="Arial" pitchFamily="34" charset="0"/>
              </a:rPr>
              <a:t> үйл ажиллагааг уялдуулан зохицуулах, хэрэгжилтэд хяналт тавихад оршино”</a:t>
            </a:r>
          </a:p>
        </p:txBody>
      </p:sp>
      <p:pic>
        <p:nvPicPr>
          <p:cNvPr id="11" name="Picture 2" descr="D:\SPARK\201608\khudulmur__niigmiin_MN.pn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 y="0"/>
            <a:ext cx="2699792" cy="7567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69208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11001"/>
            <a:ext cx="8229600" cy="778098"/>
          </a:xfrm>
        </p:spPr>
        <p:txBody>
          <a:bodyPr>
            <a:normAutofit/>
          </a:bodyPr>
          <a:lstStyle/>
          <a:p>
            <a:pPr algn="r"/>
            <a:r>
              <a:rPr lang="mn-MN" sz="2400" b="1" dirty="0" smtClean="0">
                <a:solidFill>
                  <a:srgbClr val="002060"/>
                </a:solidFill>
                <a:latin typeface="Arial" panose="020B0604020202020204" pitchFamily="34" charset="0"/>
                <a:cs typeface="Arial" panose="020B0604020202020204" pitchFamily="34" charset="0"/>
              </a:rPr>
              <a:t>Салбар комиссын чиг үүрэг </a:t>
            </a:r>
            <a:endParaRPr lang="en-US" sz="2400" b="1" dirty="0">
              <a:solidFill>
                <a:srgbClr val="002060"/>
              </a:solidFill>
              <a:latin typeface="Arial" panose="020B0604020202020204" pitchFamily="34" charset="0"/>
              <a:cs typeface="Arial" panose="020B0604020202020204" pitchFamily="34" charset="0"/>
            </a:endParaRPr>
          </a:p>
        </p:txBody>
      </p:sp>
      <p:pic>
        <p:nvPicPr>
          <p:cNvPr id="6" name="Picture 2" descr="D:\SPARK\201608\khudulmur__niigmiin_MN.pn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0" y="0"/>
            <a:ext cx="2699792" cy="7567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16" name="Агуулгын орлуулагч 15"/>
          <p:cNvGraphicFramePr>
            <a:graphicFrameLocks noGrp="1"/>
          </p:cNvGraphicFramePr>
          <p:nvPr>
            <p:ph idx="1"/>
            <p:extLst>
              <p:ext uri="{D42A27DB-BD31-4B8C-83A1-F6EECF244321}">
                <p14:modId xmlns:p14="http://schemas.microsoft.com/office/powerpoint/2010/main" xmlns="" val="2723607342"/>
              </p:ext>
            </p:extLst>
          </p:nvPr>
        </p:nvGraphicFramePr>
        <p:xfrm>
          <a:off x="514350" y="908720"/>
          <a:ext cx="8229600" cy="581305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xmlns="" val="20829698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Гарчиг 1"/>
          <p:cNvSpPr>
            <a:spLocks noGrp="1"/>
          </p:cNvSpPr>
          <p:nvPr>
            <p:ph type="title"/>
          </p:nvPr>
        </p:nvSpPr>
        <p:spPr>
          <a:xfrm>
            <a:off x="1043608" y="411808"/>
            <a:ext cx="8100392" cy="1143000"/>
          </a:xfrm>
        </p:spPr>
        <p:txBody>
          <a:bodyPr>
            <a:normAutofit fontScale="90000"/>
          </a:bodyPr>
          <a:lstStyle/>
          <a:p>
            <a:pPr algn="just"/>
            <a:r>
              <a:rPr lang="mn-MN" sz="2000" b="1" spc="-100" dirty="0" smtClean="0">
                <a:solidFill>
                  <a:srgbClr val="234271"/>
                </a:solidFill>
                <a:latin typeface="Arial" charset="0"/>
                <a:ea typeface="Arial" charset="0"/>
                <a:cs typeface="Arial" charset="0"/>
              </a:rPr>
              <a:t/>
            </a:r>
            <a:br>
              <a:rPr lang="mn-MN" sz="2000" b="1" spc="-100" dirty="0" smtClean="0">
                <a:solidFill>
                  <a:srgbClr val="234271"/>
                </a:solidFill>
                <a:latin typeface="Arial" charset="0"/>
                <a:ea typeface="Arial" charset="0"/>
                <a:cs typeface="Arial" charset="0"/>
              </a:rPr>
            </a:br>
            <a:r>
              <a:rPr lang="mn-MN" sz="2000" b="1" spc="-100" dirty="0">
                <a:solidFill>
                  <a:srgbClr val="234271"/>
                </a:solidFill>
                <a:latin typeface="Arial" charset="0"/>
                <a:ea typeface="Arial" charset="0"/>
                <a:cs typeface="Arial" charset="0"/>
              </a:rPr>
              <a:t/>
            </a:r>
            <a:br>
              <a:rPr lang="mn-MN" sz="2000" b="1" spc="-100" dirty="0">
                <a:solidFill>
                  <a:srgbClr val="234271"/>
                </a:solidFill>
                <a:latin typeface="Arial" charset="0"/>
                <a:ea typeface="Arial" charset="0"/>
                <a:cs typeface="Arial" charset="0"/>
              </a:rPr>
            </a:br>
            <a:r>
              <a:rPr lang="mn-MN" sz="2000" b="1" spc="-100" dirty="0" smtClean="0">
                <a:solidFill>
                  <a:srgbClr val="234271"/>
                </a:solidFill>
                <a:latin typeface="Arial" charset="0"/>
                <a:ea typeface="Arial" charset="0"/>
                <a:cs typeface="Arial" charset="0"/>
              </a:rPr>
              <a:t>Хөгжлийн бэрхшээлтэй хүүхдэд хөгжлийн цогц дэмжлэг үзүүлэх аргачлал, маягтын талаар</a:t>
            </a:r>
            <a:endParaRPr lang="en-US" dirty="0"/>
          </a:p>
        </p:txBody>
      </p:sp>
      <p:sp>
        <p:nvSpPr>
          <p:cNvPr id="3" name="Агуулгын орлуулагч 2"/>
          <p:cNvSpPr>
            <a:spLocks noGrp="1"/>
          </p:cNvSpPr>
          <p:nvPr>
            <p:ph idx="1"/>
          </p:nvPr>
        </p:nvSpPr>
        <p:spPr>
          <a:xfrm>
            <a:off x="4058404" y="1382800"/>
            <a:ext cx="4654860" cy="5475199"/>
          </a:xfrm>
        </p:spPr>
        <p:txBody>
          <a:bodyPr>
            <a:noAutofit/>
          </a:bodyPr>
          <a:lstStyle/>
          <a:p>
            <a:pPr marL="0" lvl="0" indent="0" algn="just">
              <a:lnSpc>
                <a:spcPct val="107000"/>
              </a:lnSpc>
              <a:spcBef>
                <a:spcPts val="0"/>
              </a:spcBef>
              <a:spcAft>
                <a:spcPts val="800"/>
              </a:spcAft>
              <a:buNone/>
            </a:pPr>
            <a:endParaRPr lang="mn-MN" sz="18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endParaRPr>
          </a:p>
          <a:p>
            <a:pPr marL="0" lvl="0" indent="0" algn="just">
              <a:lnSpc>
                <a:spcPct val="107000"/>
              </a:lnSpc>
              <a:spcBef>
                <a:spcPts val="0"/>
              </a:spcBef>
              <a:spcAft>
                <a:spcPts val="800"/>
              </a:spcAft>
              <a:buNone/>
            </a:pPr>
            <a:r>
              <a:rPr lang="mn-MN" sz="18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201</a:t>
            </a:r>
            <a:r>
              <a:rPr lang="en-US" sz="18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8</a:t>
            </a:r>
            <a:r>
              <a:rPr lang="mn-MN" sz="18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 оны</a:t>
            </a:r>
            <a:r>
              <a:rPr lang="en-US" sz="18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 11</a:t>
            </a:r>
            <a:r>
              <a:rPr lang="mn-MN" sz="18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 дүгээр сарын </a:t>
            </a:r>
            <a:r>
              <a:rPr lang="en-US" sz="18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15-</a:t>
            </a:r>
            <a:r>
              <a:rPr lang="mn-MN" sz="18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ны өдрийн  </a:t>
            </a:r>
            <a:r>
              <a:rPr lang="mn-MN" sz="1800" dirty="0" smtClean="0">
                <a:latin typeface="Arial" panose="020B0604020202020204" pitchFamily="34" charset="0"/>
                <a:ea typeface="Calibri" panose="020F0502020204030204" pitchFamily="34" charset="0"/>
                <a:cs typeface="Times New Roman" panose="02020603050405020304" pitchFamily="18" charset="0"/>
              </a:rPr>
              <a:t>А/304, А/699, А/460 тоот</a:t>
            </a:r>
            <a:r>
              <a:rPr lang="en-US" sz="1800"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 </a:t>
            </a:r>
            <a:r>
              <a:rPr lang="mn-MN" sz="18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хамтарсан “Заавар, маягт батлах тухай” тушаал </a:t>
            </a:r>
            <a:r>
              <a:rPr lang="mn-MN" sz="1800"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батлагдсан.</a:t>
            </a:r>
          </a:p>
          <a:p>
            <a:pPr marL="0" lvl="0" indent="0" algn="just">
              <a:lnSpc>
                <a:spcPct val="107000"/>
              </a:lnSpc>
              <a:spcBef>
                <a:spcPts val="0"/>
              </a:spcBef>
              <a:spcAft>
                <a:spcPts val="800"/>
              </a:spcAft>
              <a:buNone/>
            </a:pPr>
            <a:r>
              <a:rPr lang="mn-MN" sz="1800" dirty="0" smtClean="0">
                <a:solidFill>
                  <a:prstClr val="black"/>
                </a:solidFill>
                <a:latin typeface="Arial"/>
              </a:rPr>
              <a:t>Тус тушаалыг 2021 оны 1</a:t>
            </a:r>
            <a:r>
              <a:rPr lang="en-US" sz="1800" dirty="0" smtClean="0">
                <a:solidFill>
                  <a:prstClr val="black"/>
                </a:solidFill>
                <a:latin typeface="Arial"/>
              </a:rPr>
              <a:t>2 </a:t>
            </a:r>
            <a:r>
              <a:rPr lang="mn-MN" sz="1800" dirty="0" smtClean="0">
                <a:solidFill>
                  <a:prstClr val="black"/>
                </a:solidFill>
                <a:latin typeface="Arial"/>
              </a:rPr>
              <a:t>дугаар сарын </a:t>
            </a:r>
            <a:r>
              <a:rPr lang="en-US" sz="1800" dirty="0" smtClean="0">
                <a:solidFill>
                  <a:prstClr val="black"/>
                </a:solidFill>
                <a:latin typeface="Arial"/>
              </a:rPr>
              <a:t>30</a:t>
            </a:r>
            <a:r>
              <a:rPr lang="mn-MN" sz="1800" dirty="0" smtClean="0">
                <a:solidFill>
                  <a:prstClr val="black"/>
                </a:solidFill>
                <a:latin typeface="Arial"/>
              </a:rPr>
              <a:t>-ны өдрийн А/</a:t>
            </a:r>
            <a:r>
              <a:rPr lang="en-US" sz="1800" dirty="0" smtClean="0">
                <a:solidFill>
                  <a:prstClr val="black"/>
                </a:solidFill>
                <a:latin typeface="Arial"/>
              </a:rPr>
              <a:t>220</a:t>
            </a:r>
            <a:r>
              <a:rPr lang="mn-MN" sz="1800" dirty="0" smtClean="0">
                <a:solidFill>
                  <a:prstClr val="black"/>
                </a:solidFill>
                <a:latin typeface="Arial"/>
              </a:rPr>
              <a:t>, А/</a:t>
            </a:r>
            <a:r>
              <a:rPr lang="en-US" sz="1800" dirty="0" smtClean="0">
                <a:solidFill>
                  <a:prstClr val="black"/>
                </a:solidFill>
                <a:latin typeface="Arial"/>
              </a:rPr>
              <a:t>475</a:t>
            </a:r>
            <a:r>
              <a:rPr lang="mn-MN" sz="1800" dirty="0" smtClean="0">
                <a:solidFill>
                  <a:prstClr val="black"/>
                </a:solidFill>
                <a:latin typeface="Arial"/>
              </a:rPr>
              <a:t>, А/</a:t>
            </a:r>
            <a:r>
              <a:rPr lang="en-US" sz="1800" dirty="0" smtClean="0">
                <a:solidFill>
                  <a:prstClr val="black"/>
                </a:solidFill>
                <a:latin typeface="Arial"/>
              </a:rPr>
              <a:t>812</a:t>
            </a:r>
            <a:r>
              <a:rPr lang="mn-MN" sz="1800" dirty="0" smtClean="0">
                <a:solidFill>
                  <a:prstClr val="black"/>
                </a:solidFill>
                <a:latin typeface="Arial"/>
              </a:rPr>
              <a:t> тоот </a:t>
            </a:r>
            <a:r>
              <a:rPr lang="en-US" sz="1800" dirty="0" smtClean="0">
                <a:solidFill>
                  <a:prstClr val="black"/>
                </a:solidFill>
                <a:latin typeface="Arial"/>
              </a:rPr>
              <a:t>“</a:t>
            </a:r>
            <a:r>
              <a:rPr lang="mn-MN" sz="1800" dirty="0" smtClean="0">
                <a:solidFill>
                  <a:prstClr val="black"/>
                </a:solidFill>
                <a:latin typeface="Arial"/>
              </a:rPr>
              <a:t>Хөгжлийн бэрхшээлтэй хүүхдэд хөгжлийн цогц дэмжлэг үзүүлэх аргачлал, маягт шинэчлэн батлах тухай</a:t>
            </a:r>
            <a:r>
              <a:rPr lang="en-US" sz="1800" dirty="0" smtClean="0">
                <a:solidFill>
                  <a:prstClr val="black"/>
                </a:solidFill>
                <a:latin typeface="Arial"/>
              </a:rPr>
              <a:t>” </a:t>
            </a:r>
            <a:r>
              <a:rPr lang="mn-MN" sz="1800" dirty="0" smtClean="0">
                <a:solidFill>
                  <a:prstClr val="black"/>
                </a:solidFill>
                <a:latin typeface="Arial"/>
              </a:rPr>
              <a:t>хамтарсан тушаалаар шинэчлэн баталсан.</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2" descr="D:\SPARK\201608\khudulmur__niigmiin_MN.pn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0" y="-3571"/>
            <a:ext cx="2699792" cy="7567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Picture 5"/>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611560" y="1546950"/>
            <a:ext cx="3168351" cy="4475632"/>
          </a:xfrm>
          <a:prstGeom prst="rect">
            <a:avLst/>
          </a:prstGeom>
        </p:spPr>
      </p:pic>
    </p:spTree>
    <p:extLst>
      <p:ext uri="{BB962C8B-B14F-4D97-AF65-F5344CB8AC3E}">
        <p14:creationId xmlns:p14="http://schemas.microsoft.com/office/powerpoint/2010/main" xmlns="" val="29450826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Гарчиг 1"/>
          <p:cNvSpPr>
            <a:spLocks noGrp="1"/>
          </p:cNvSpPr>
          <p:nvPr>
            <p:ph type="title"/>
          </p:nvPr>
        </p:nvSpPr>
        <p:spPr>
          <a:xfrm>
            <a:off x="683568" y="555619"/>
            <a:ext cx="8229600" cy="1143000"/>
          </a:xfrm>
        </p:spPr>
        <p:txBody>
          <a:bodyPr>
            <a:normAutofit/>
          </a:bodyPr>
          <a:lstStyle/>
          <a:p>
            <a:pPr algn="r"/>
            <a:r>
              <a:rPr lang="mn-MN" sz="2400" b="1" dirty="0" smtClean="0">
                <a:solidFill>
                  <a:schemeClr val="tx2"/>
                </a:solidFill>
                <a:latin typeface="Arial" panose="020B0604020202020204" pitchFamily="34" charset="0"/>
                <a:ea typeface="Times New Roman" panose="02020603050405020304" pitchFamily="18" charset="0"/>
              </a:rPr>
              <a:t>Тушаалыг шинэчлэн боловсруулах үндэслэл</a:t>
            </a:r>
            <a:endParaRPr lang="en-US" sz="2400" b="1" dirty="0">
              <a:solidFill>
                <a:schemeClr val="tx2"/>
              </a:solidFill>
            </a:endParaRPr>
          </a:p>
        </p:txBody>
      </p:sp>
      <p:sp>
        <p:nvSpPr>
          <p:cNvPr id="3" name="Агуулгын орлуулагч 2"/>
          <p:cNvSpPr>
            <a:spLocks noGrp="1"/>
          </p:cNvSpPr>
          <p:nvPr>
            <p:ph idx="1"/>
          </p:nvPr>
        </p:nvSpPr>
        <p:spPr>
          <a:xfrm>
            <a:off x="683568" y="1556792"/>
            <a:ext cx="8229600" cy="4525963"/>
          </a:xfrm>
        </p:spPr>
        <p:txBody>
          <a:bodyPr>
            <a:normAutofit fontScale="70000" lnSpcReduction="20000"/>
          </a:bodyPr>
          <a:lstStyle/>
          <a:p>
            <a:pPr algn="just">
              <a:lnSpc>
                <a:spcPct val="107000"/>
              </a:lnSpc>
              <a:spcBef>
                <a:spcPts val="0"/>
              </a:spcBef>
            </a:pPr>
            <a:r>
              <a:rPr lang="mn-MN"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Хөгжлийн бэрхшээлтэй хүүхдэд хөгжлийн цогц дэмжлэг үзүүлэхэд эрүүл мэнд, боловсрол, нийгмийн хамгааллын салбарын хуулийн заалт, нэр томьёо, эрх зүйн баримт бичигтэй нийцүүлэх</a:t>
            </a:r>
            <a:r>
              <a:rPr lang="en-US"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a:t>
            </a:r>
            <a:endParaRPr lang="mn-MN"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marL="0" indent="0" algn="just">
              <a:lnSpc>
                <a:spcPct val="107000"/>
              </a:lnSpc>
              <a:spcBef>
                <a:spcPts val="0"/>
              </a:spcBef>
              <a:buNone/>
            </a:pPr>
            <a:endParaRPr lang="en-US" sz="2800" dirty="0">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07000"/>
              </a:lnSpc>
              <a:spcBef>
                <a:spcPts val="0"/>
              </a:spcBef>
            </a:pPr>
            <a:r>
              <a:rPr lang="mn-MN" dirty="0" smtClean="0">
                <a:solidFill>
                  <a:srgbClr val="000000"/>
                </a:solidFill>
                <a:latin typeface="Arial" panose="020B0604020202020204" pitchFamily="34" charset="0"/>
                <a:ea typeface="Calibri" panose="020F0502020204030204" pitchFamily="34" charset="0"/>
                <a:cs typeface="Times New Roman" panose="02020603050405020304" pitchFamily="18" charset="0"/>
              </a:rPr>
              <a:t>Хүүхдийн хөгжлийн хоцрогдлыг эрт илрүүлж </a:t>
            </a:r>
            <a:r>
              <a:rPr lang="mn-MN" dirty="0" smtClean="0">
                <a:solidFill>
                  <a:srgbClr val="000000"/>
                </a:solidFill>
                <a:latin typeface="Arial" panose="020B0604020202020204" pitchFamily="34" charset="0"/>
                <a:ea typeface="MS Mincho" panose="02020609040205080304" pitchFamily="49" charset="-128"/>
                <a:cs typeface="Times New Roman" panose="02020603050405020304" pitchFamily="18" charset="0"/>
              </a:rPr>
              <a:t>цаг алдалгүй </a:t>
            </a:r>
            <a:r>
              <a:rPr lang="mn-MN" dirty="0" smtClean="0">
                <a:solidFill>
                  <a:srgbClr val="000000"/>
                </a:solidFill>
                <a:latin typeface="Arial" panose="020B0604020202020204" pitchFamily="34" charset="0"/>
                <a:ea typeface="Calibri" panose="020F0502020204030204" pitchFamily="34" charset="0"/>
                <a:cs typeface="Times New Roman" panose="02020603050405020304" pitchFamily="18" charset="0"/>
              </a:rPr>
              <a:t>хөгжлийн дэмжлэгийн үйлчилгээ </a:t>
            </a:r>
            <a:r>
              <a:rPr lang="mn-MN" dirty="0" smtClean="0">
                <a:solidFill>
                  <a:srgbClr val="000000"/>
                </a:solidFill>
                <a:latin typeface="Arial" panose="020B0604020202020204" pitchFamily="34" charset="0"/>
                <a:ea typeface="MS Mincho" panose="02020609040205080304" pitchFamily="49" charset="-128"/>
                <a:cs typeface="Times New Roman" panose="02020603050405020304" pitchFamily="18" charset="0"/>
              </a:rPr>
              <a:t>үзүүлэх </a:t>
            </a:r>
            <a:r>
              <a:rPr lang="mn-MN" dirty="0" smtClean="0">
                <a:solidFill>
                  <a:srgbClr val="000000"/>
                </a:solidFill>
                <a:latin typeface="Arial" panose="020B0604020202020204" pitchFamily="34" charset="0"/>
                <a:ea typeface="Calibri" panose="020F0502020204030204" pitchFamily="34" charset="0"/>
                <a:cs typeface="Times New Roman" panose="02020603050405020304" pitchFamily="18" charset="0"/>
              </a:rPr>
              <a:t>боломжийг нэмэгдүүлэх</a:t>
            </a:r>
            <a:r>
              <a:rPr lang="en-US" dirty="0" smtClean="0">
                <a:solidFill>
                  <a:srgbClr val="000000"/>
                </a:solidFill>
                <a:latin typeface="Arial" panose="020B0604020202020204" pitchFamily="34" charset="0"/>
                <a:ea typeface="Calibri" panose="020F0502020204030204" pitchFamily="34" charset="0"/>
                <a:cs typeface="Times New Roman" panose="02020603050405020304" pitchFamily="18" charset="0"/>
              </a:rPr>
              <a:t>.</a:t>
            </a:r>
            <a:r>
              <a:rPr lang="en-US"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mn-MN"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lvl="0" algn="just">
              <a:lnSpc>
                <a:spcPct val="107000"/>
              </a:lnSpc>
              <a:spcBef>
                <a:spcPts val="0"/>
              </a:spcBef>
            </a:pPr>
            <a:endParaRPr lang="en-US" sz="2800" dirty="0">
              <a:latin typeface="Calibri" panose="020F0502020204030204" pitchFamily="34" charset="0"/>
              <a:ea typeface="Times New Roman" panose="02020603050405020304" pitchFamily="18" charset="0"/>
              <a:cs typeface="Times New Roman" panose="02020603050405020304" pitchFamily="18" charset="0"/>
            </a:endParaRPr>
          </a:p>
          <a:p>
            <a:pPr lvl="0" algn="just"/>
            <a:r>
              <a:rPr lang="mn-MN"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Хөгжлийн </a:t>
            </a:r>
            <a:r>
              <a:rPr lang="mn-MN"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бэрхшээлтэй </a:t>
            </a:r>
            <a:r>
              <a:rPr lang="mn-MN"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хүүхдэд </a:t>
            </a:r>
            <a:r>
              <a:rPr lang="mn-MN"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хөгжлийн дэмжлэг үзүүлэх зааварт гурван салбарын чиг үүргийг тодорхойлсон боловч батлагдсан зааврыг хэрэгжүүлэх чиглэлээр мэдээлэл, сургалт, салбаруудад болон олон нийтийн нэгдсэн ойлголт дутмаг байдлаас хэрэгжилтийн хязгаарлагдмал байдлыг </a:t>
            </a:r>
            <a:r>
              <a:rPr lang="mn-MN"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сайжруулах.</a:t>
            </a:r>
            <a:endParaRPr lang="en-US" sz="2800" dirty="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pic>
        <p:nvPicPr>
          <p:cNvPr id="4" name="Picture 2" descr="D:\SPARK\201608\khudulmur__niigmiin_MN.pn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0" y="0"/>
            <a:ext cx="2699792" cy="7567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9717488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Гарчиг 1"/>
          <p:cNvSpPr>
            <a:spLocks noGrp="1"/>
          </p:cNvSpPr>
          <p:nvPr>
            <p:ph type="title"/>
          </p:nvPr>
        </p:nvSpPr>
        <p:spPr>
          <a:xfrm>
            <a:off x="585786" y="699714"/>
            <a:ext cx="8229600" cy="619472"/>
          </a:xfrm>
        </p:spPr>
        <p:txBody>
          <a:bodyPr>
            <a:normAutofit fontScale="90000"/>
          </a:bodyPr>
          <a:lstStyle/>
          <a:p>
            <a:pPr marL="0" marR="0" indent="457200" algn="r">
              <a:lnSpc>
                <a:spcPct val="107000"/>
              </a:lnSpc>
              <a:spcBef>
                <a:spcPts val="0"/>
              </a:spcBef>
              <a:spcAft>
                <a:spcPts val="800"/>
              </a:spcAft>
            </a:pPr>
            <a:r>
              <a:rPr lang="mn-MN" sz="2700" b="1" dirty="0" smtClean="0">
                <a:solidFill>
                  <a:schemeClr val="tx2"/>
                </a:solidFill>
                <a:latin typeface="Arial" panose="020B0604020202020204" pitchFamily="34" charset="0"/>
                <a:ea typeface="Calibri" panose="020F0502020204030204" pitchFamily="34" charset="0"/>
                <a:cs typeface="Arial" panose="020B0604020202020204" pitchFamily="34" charset="0"/>
              </a:rPr>
              <a:t/>
            </a:r>
            <a:br>
              <a:rPr lang="mn-MN" sz="2700" b="1" dirty="0" smtClean="0">
                <a:solidFill>
                  <a:schemeClr val="tx2"/>
                </a:solidFill>
                <a:latin typeface="Arial" panose="020B0604020202020204" pitchFamily="34" charset="0"/>
                <a:ea typeface="Calibri" panose="020F0502020204030204" pitchFamily="34" charset="0"/>
                <a:cs typeface="Arial" panose="020B0604020202020204" pitchFamily="34" charset="0"/>
              </a:rPr>
            </a:br>
            <a:r>
              <a:rPr lang="mn-MN" sz="2200" b="1" dirty="0" smtClean="0">
                <a:solidFill>
                  <a:schemeClr val="tx2"/>
                </a:solidFill>
                <a:latin typeface="Arial" panose="020B0604020202020204" pitchFamily="34" charset="0"/>
                <a:ea typeface="Calibri" panose="020F0502020204030204" pitchFamily="34" charset="0"/>
                <a:cs typeface="Arial" panose="020B0604020202020204" pitchFamily="34" charset="0"/>
              </a:rPr>
              <a:t>Шинэчилсэн тушаалд дараах зарчмын</a:t>
            </a:r>
            <a:br>
              <a:rPr lang="mn-MN" sz="2200" b="1" dirty="0" smtClean="0">
                <a:solidFill>
                  <a:schemeClr val="tx2"/>
                </a:solidFill>
                <a:latin typeface="Arial" panose="020B0604020202020204" pitchFamily="34" charset="0"/>
                <a:ea typeface="Calibri" panose="020F0502020204030204" pitchFamily="34" charset="0"/>
                <a:cs typeface="Arial" panose="020B0604020202020204" pitchFamily="34" charset="0"/>
              </a:rPr>
            </a:br>
            <a:r>
              <a:rPr lang="mn-MN" sz="2200" b="1" dirty="0" smtClean="0">
                <a:solidFill>
                  <a:schemeClr val="tx2"/>
                </a:solidFill>
                <a:latin typeface="Arial" panose="020B0604020202020204" pitchFamily="34" charset="0"/>
                <a:ea typeface="Calibri" panose="020F0502020204030204" pitchFamily="34" charset="0"/>
                <a:cs typeface="Arial" panose="020B0604020202020204" pitchFamily="34" charset="0"/>
              </a:rPr>
              <a:t> асуудлыг тусгас</a:t>
            </a:r>
            <a:r>
              <a:rPr lang="mn-MN" sz="2200" b="1"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ан</a:t>
            </a:r>
            <a:r>
              <a:rPr lang="en-US" sz="2200" b="1" dirty="0">
                <a:latin typeface="Calibri" panose="020F0502020204030204" pitchFamily="34" charset="0"/>
                <a:ea typeface="Calibri" panose="020F0502020204030204" pitchFamily="34" charset="0"/>
                <a:cs typeface="Times New Roman" panose="02020603050405020304" pitchFamily="18" charset="0"/>
              </a:rPr>
              <a:t/>
            </a:r>
            <a:br>
              <a:rPr lang="en-US" sz="2200" b="1" dirty="0">
                <a:latin typeface="Calibri" panose="020F0502020204030204" pitchFamily="34" charset="0"/>
                <a:ea typeface="Calibri" panose="020F0502020204030204" pitchFamily="34" charset="0"/>
                <a:cs typeface="Times New Roman" panose="02020603050405020304" pitchFamily="18" charset="0"/>
              </a:rPr>
            </a:br>
            <a:endParaRPr lang="en-US" sz="2200" b="1" dirty="0"/>
          </a:p>
        </p:txBody>
      </p:sp>
      <p:sp>
        <p:nvSpPr>
          <p:cNvPr id="3" name="Агуулгын орлуулагч 2"/>
          <p:cNvSpPr>
            <a:spLocks noGrp="1"/>
          </p:cNvSpPr>
          <p:nvPr>
            <p:ph idx="1"/>
          </p:nvPr>
        </p:nvSpPr>
        <p:spPr>
          <a:xfrm>
            <a:off x="557212" y="1338013"/>
            <a:ext cx="8229600" cy="5043316"/>
          </a:xfrm>
        </p:spPr>
        <p:txBody>
          <a:bodyPr>
            <a:noAutofit/>
          </a:bodyPr>
          <a:lstStyle/>
          <a:p>
            <a:pPr algn="just">
              <a:spcBef>
                <a:spcPts val="0"/>
              </a:spcBef>
              <a:tabLst>
                <a:tab pos="457200" algn="l"/>
              </a:tabLst>
            </a:pPr>
            <a:r>
              <a:rPr lang="mn-MN" sz="1500" dirty="0">
                <a:solidFill>
                  <a:srgbClr val="000000"/>
                </a:solidFill>
                <a:latin typeface="Arial" panose="020B0604020202020204" pitchFamily="34" charset="0"/>
                <a:ea typeface="Times New Roman" panose="02020603050405020304" pitchFamily="18" charset="0"/>
                <a:cs typeface="Arial" panose="020B0604020202020204" pitchFamily="34" charset="0"/>
              </a:rPr>
              <a:t>Хөгжлийн бэрхшээлтэй хүүхдэд хөгжлийн цогц дэмжлэг үзүүлэхэд эрүүл мэнд, боловсрол, нийгмийн хамгааллын салбарын хуулийн заалт, нэр томьёо, эрх зүйн баримт нийцүүлэх</a:t>
            </a:r>
            <a:r>
              <a:rPr lang="en-US" sz="1500"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endParaRPr lang="en-US" sz="1500" dirty="0">
              <a:latin typeface="Arial" panose="020B0604020202020204" pitchFamily="34" charset="0"/>
              <a:ea typeface="Times New Roman" panose="02020603050405020304" pitchFamily="18" charset="0"/>
              <a:cs typeface="Arial" panose="020B0604020202020204" pitchFamily="34" charset="0"/>
            </a:endParaRPr>
          </a:p>
          <a:p>
            <a:pPr algn="just">
              <a:spcBef>
                <a:spcPts val="0"/>
              </a:spcBef>
              <a:tabLst>
                <a:tab pos="457200" algn="l"/>
              </a:tabLst>
            </a:pPr>
            <a:r>
              <a:rPr lang="mn-MN" sz="1500" dirty="0" smtClean="0">
                <a:solidFill>
                  <a:srgbClr val="000000"/>
                </a:solidFill>
                <a:latin typeface="Arial" panose="020B0604020202020204" pitchFamily="34" charset="0"/>
                <a:ea typeface="Calibri" panose="020F0502020204030204" pitchFamily="34" charset="0"/>
                <a:cs typeface="Arial" panose="020B0604020202020204" pitchFamily="34" charset="0"/>
              </a:rPr>
              <a:t>Хүүхдийн </a:t>
            </a:r>
            <a:r>
              <a:rPr lang="mn-MN" sz="1500" dirty="0">
                <a:solidFill>
                  <a:srgbClr val="000000"/>
                </a:solidFill>
                <a:latin typeface="Arial" panose="020B0604020202020204" pitchFamily="34" charset="0"/>
                <a:ea typeface="Calibri" panose="020F0502020204030204" pitchFamily="34" charset="0"/>
                <a:cs typeface="Arial" panose="020B0604020202020204" pitchFamily="34" charset="0"/>
              </a:rPr>
              <a:t>эрүүл мэнд, хөгжлийн цогц үзлэг, хөгжлийн хоцрогдол, бэрхшээлтэй хүүхдийг бага насанд нь олж илрүүлэх үйлчилгээг 9 сартайгаас эхлэн өрх, сумын эрүүл мэндийн төв зохион байгуулах</a:t>
            </a:r>
            <a:r>
              <a:rPr lang="en-US" sz="1500" dirty="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en-US" sz="1500" dirty="0">
              <a:latin typeface="Arial" panose="020B0604020202020204" pitchFamily="34" charset="0"/>
              <a:ea typeface="Times New Roman" panose="02020603050405020304" pitchFamily="18" charset="0"/>
              <a:cs typeface="Arial" panose="020B0604020202020204" pitchFamily="34" charset="0"/>
            </a:endParaRPr>
          </a:p>
          <a:p>
            <a:pPr algn="just">
              <a:spcBef>
                <a:spcPts val="0"/>
              </a:spcBef>
              <a:tabLst>
                <a:tab pos="457200" algn="l"/>
              </a:tabLst>
            </a:pPr>
            <a:r>
              <a:rPr lang="en-US" sz="1500" dirty="0">
                <a:solidFill>
                  <a:srgbClr val="000000"/>
                </a:solidFill>
                <a:latin typeface="Arial" panose="020B0604020202020204" pitchFamily="34" charset="0"/>
                <a:ea typeface="MS Mincho" panose="02020609040205080304" pitchFamily="49" charset="-128"/>
                <a:cs typeface="Arial" panose="020B0604020202020204" pitchFamily="34" charset="0"/>
              </a:rPr>
              <a:t>C</a:t>
            </a:r>
            <a:r>
              <a:rPr lang="mn-MN" sz="1500" dirty="0">
                <a:solidFill>
                  <a:srgbClr val="000000"/>
                </a:solidFill>
                <a:latin typeface="Arial" panose="020B0604020202020204" pitchFamily="34" charset="0"/>
                <a:ea typeface="MS Mincho" panose="02020609040205080304" pitchFamily="49" charset="-128"/>
                <a:cs typeface="Arial" panose="020B0604020202020204" pitchFamily="34" charset="0"/>
              </a:rPr>
              <a:t>албар комисс нь хүүхдийн </a:t>
            </a:r>
            <a:r>
              <a:rPr lang="mn-MN" sz="1500" dirty="0">
                <a:solidFill>
                  <a:srgbClr val="000000"/>
                </a:solidFill>
                <a:latin typeface="Arial" panose="020B0604020202020204" pitchFamily="34" charset="0"/>
                <a:ea typeface="Calibri" panose="020F0502020204030204" pitchFamily="34" charset="0"/>
                <a:cs typeface="Arial" panose="020B0604020202020204" pitchFamily="34" charset="0"/>
              </a:rPr>
              <a:t>хөгжлийн хоцрогдол, бэрхшээлийн эрт илрүүлэлт, үнэлгээ, эрт үеийн хөгжлийн дэмжлэг, оролцооны чиглэлээр орон нутгийн холбогдох байгууллагуудтай хамтран ажиллаж, олон нийт, эцэг, эх, асран хамгаалагчдад сурталчлан таниулах ажлыг зохион байгуулах</a:t>
            </a:r>
            <a:r>
              <a:rPr lang="en-US" sz="1500" dirty="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mn-MN" sz="1500" dirty="0">
              <a:latin typeface="Arial" panose="020B0604020202020204" pitchFamily="34" charset="0"/>
              <a:ea typeface="Calibri" panose="020F0502020204030204" pitchFamily="34" charset="0"/>
              <a:cs typeface="Arial" panose="020B0604020202020204" pitchFamily="34" charset="0"/>
            </a:endParaRPr>
          </a:p>
          <a:p>
            <a:pPr algn="just">
              <a:spcBef>
                <a:spcPts val="0"/>
              </a:spcBef>
              <a:tabLst>
                <a:tab pos="457200" algn="l"/>
              </a:tabLst>
            </a:pPr>
            <a:r>
              <a:rPr lang="mn-MN" sz="1500" dirty="0">
                <a:solidFill>
                  <a:srgbClr val="000000"/>
                </a:solidFill>
                <a:latin typeface="Arial" panose="020B0604020202020204" pitchFamily="34" charset="0"/>
                <a:ea typeface="Times New Roman" panose="02020603050405020304" pitchFamily="18" charset="0"/>
                <a:cs typeface="Arial" panose="020B0604020202020204" pitchFamily="34" charset="0"/>
              </a:rPr>
              <a:t>Хөгжлийн бэрхшээлтэй хүүхдийн эцэг эх, асран хамгаалагч нь хүүхдээ эрүүл мэнд, боловсрол, нийгмийн хамгааллын үйлчилгээнд хамруулахад мэдээллээр хангаж, орчин бүрдүүлж, хамтран </a:t>
            </a:r>
            <a:r>
              <a:rPr lang="mn-MN" sz="1500" dirty="0" smtClean="0">
                <a:solidFill>
                  <a:srgbClr val="000000"/>
                </a:solidFill>
                <a:latin typeface="Arial" panose="020B0604020202020204" pitchFamily="34" charset="0"/>
                <a:ea typeface="Times New Roman" panose="02020603050405020304" pitchFamily="18" charset="0"/>
                <a:cs typeface="Arial" panose="020B0604020202020204" pitchFamily="34" charset="0"/>
              </a:rPr>
              <a:t>ажиллах</a:t>
            </a:r>
            <a:r>
              <a:rPr lang="en-US" sz="1500" dirty="0" smtClean="0">
                <a:solidFill>
                  <a:srgbClr val="000000"/>
                </a:solidFill>
                <a:latin typeface="Arial" panose="020B0604020202020204" pitchFamily="34" charset="0"/>
                <a:ea typeface="Times New Roman" panose="02020603050405020304" pitchFamily="18" charset="0"/>
                <a:cs typeface="Arial" panose="020B0604020202020204" pitchFamily="34" charset="0"/>
              </a:rPr>
              <a:t>;</a:t>
            </a:r>
            <a:endParaRPr lang="mn-MN" sz="1500" dirty="0">
              <a:latin typeface="Arial" panose="020B0604020202020204" pitchFamily="34" charset="0"/>
              <a:ea typeface="Times New Roman" panose="02020603050405020304" pitchFamily="18" charset="0"/>
              <a:cs typeface="Arial" panose="020B0604020202020204" pitchFamily="34" charset="0"/>
            </a:endParaRPr>
          </a:p>
          <a:p>
            <a:pPr algn="just">
              <a:spcBef>
                <a:spcPts val="0"/>
              </a:spcBef>
              <a:tabLst>
                <a:tab pos="457200" algn="l"/>
              </a:tabLst>
            </a:pPr>
            <a:r>
              <a:rPr lang="mn-MN" sz="1500" kern="1600" dirty="0">
                <a:solidFill>
                  <a:srgbClr val="000000"/>
                </a:solidFill>
                <a:latin typeface="Arial" panose="020B0604020202020204" pitchFamily="34" charset="0"/>
                <a:ea typeface="Arial" panose="020B0604020202020204" pitchFamily="34" charset="0"/>
                <a:cs typeface="Arial" panose="020B0604020202020204" pitchFamily="34" charset="0"/>
              </a:rPr>
              <a:t>Хөгжлийн бэрхшээлтэй хүүхдийн хөгжлийн дэмжлэгийн тогтолцооны хяналт үнэлгээний шалгуур үзүүлэлт, мэдээлэл цуглуулах, тооцох </a:t>
            </a:r>
            <a:r>
              <a:rPr lang="mn-MN" sz="1500" kern="1600" dirty="0" smtClean="0">
                <a:solidFill>
                  <a:srgbClr val="000000"/>
                </a:solidFill>
                <a:latin typeface="Arial" panose="020B0604020202020204" pitchFamily="34" charset="0"/>
                <a:ea typeface="Arial" panose="020B0604020202020204" pitchFamily="34" charset="0"/>
                <a:cs typeface="Arial" panose="020B0604020202020204" pitchFamily="34" charset="0"/>
              </a:rPr>
              <a:t>арга, мэдээллийг нэгтгэх тайлах</a:t>
            </a:r>
            <a:r>
              <a:rPr lang="en-US" sz="1500" kern="1600" dirty="0">
                <a:solidFill>
                  <a:srgbClr val="000000"/>
                </a:solidFill>
                <a:latin typeface="Arial" panose="020B0604020202020204" pitchFamily="34" charset="0"/>
                <a:ea typeface="Arial" panose="020B0604020202020204" pitchFamily="34" charset="0"/>
                <a:cs typeface="Arial" panose="020B0604020202020204" pitchFamily="34" charset="0"/>
              </a:rPr>
              <a:t>;</a:t>
            </a:r>
            <a:endParaRPr lang="en-US" sz="1500" dirty="0">
              <a:latin typeface="Arial" panose="020B0604020202020204" pitchFamily="34" charset="0"/>
              <a:ea typeface="Times New Roman" panose="02020603050405020304" pitchFamily="18" charset="0"/>
              <a:cs typeface="Arial" panose="020B0604020202020204" pitchFamily="34" charset="0"/>
            </a:endParaRPr>
          </a:p>
          <a:p>
            <a:pPr algn="just">
              <a:spcBef>
                <a:spcPts val="0"/>
              </a:spcBef>
              <a:tabLst>
                <a:tab pos="457200" algn="l"/>
              </a:tabLst>
            </a:pPr>
            <a:r>
              <a:rPr lang="mn-MN" sz="1500" dirty="0" smtClean="0">
                <a:solidFill>
                  <a:srgbClr val="000000"/>
                </a:solidFill>
                <a:latin typeface="Arial" panose="020B0604020202020204" pitchFamily="34" charset="0"/>
                <a:ea typeface="Verdana" panose="020B0604030504040204" pitchFamily="34" charset="0"/>
                <a:cs typeface="Arial" panose="020B0604020202020204" pitchFamily="34" charset="0"/>
              </a:rPr>
              <a:t>Танхимын </a:t>
            </a:r>
            <a:r>
              <a:rPr lang="mn-MN" sz="1500" dirty="0">
                <a:solidFill>
                  <a:srgbClr val="000000"/>
                </a:solidFill>
                <a:latin typeface="Arial" panose="020B0604020202020204" pitchFamily="34" charset="0"/>
                <a:ea typeface="Verdana" panose="020B0604030504040204" pitchFamily="34" charset="0"/>
                <a:cs typeface="Arial" panose="020B0604020202020204" pitchFamily="34" charset="0"/>
              </a:rPr>
              <a:t>сургалтад тогтмол хамрагдах боломжгүй </a:t>
            </a:r>
            <a:r>
              <a:rPr lang="mn-MN" sz="1500" dirty="0">
                <a:solidFill>
                  <a:srgbClr val="000000"/>
                </a:solidFill>
                <a:latin typeface="Arial" panose="020B0604020202020204" pitchFamily="34" charset="0"/>
                <a:ea typeface="Calibri" panose="020F0502020204030204" pitchFamily="34" charset="0"/>
                <a:cs typeface="Arial" panose="020B0604020202020204" pitchFamily="34" charset="0"/>
              </a:rPr>
              <a:t>хөгжлийн бэрхшээлтэй </a:t>
            </a:r>
            <a:r>
              <a:rPr lang="mn-MN" sz="1500" dirty="0">
                <a:solidFill>
                  <a:srgbClr val="000000"/>
                </a:solidFill>
                <a:latin typeface="Arial" panose="020B0604020202020204" pitchFamily="34" charset="0"/>
                <a:ea typeface="Verdana" panose="020B0604030504040204" pitchFamily="34" charset="0"/>
                <a:cs typeface="Arial" panose="020B0604020202020204" pitchFamily="34" charset="0"/>
              </a:rPr>
              <a:t>хүүхдийг боловсролын хувилбарт сургалтад хамруулах</a:t>
            </a:r>
            <a:r>
              <a:rPr lang="mn-MN" sz="1500" dirty="0">
                <a:solidFill>
                  <a:srgbClr val="000000"/>
                </a:solidFill>
                <a:latin typeface="Arial" panose="020B0604020202020204" pitchFamily="34" charset="0"/>
                <a:ea typeface="Calibri" panose="020F0502020204030204" pitchFamily="34" charset="0"/>
                <a:cs typeface="Arial" panose="020B0604020202020204" pitchFamily="34" charset="0"/>
              </a:rPr>
              <a:t>, тус ажлыг цэцэрлэг, сургууль, насан туршийн боловсролын төв зохион </a:t>
            </a:r>
            <a:r>
              <a:rPr lang="mn-MN" sz="1500" dirty="0" smtClean="0">
                <a:solidFill>
                  <a:srgbClr val="000000"/>
                </a:solidFill>
                <a:latin typeface="Arial" panose="020B0604020202020204" pitchFamily="34" charset="0"/>
                <a:ea typeface="Calibri" panose="020F0502020204030204" pitchFamily="34" charset="0"/>
                <a:cs typeface="Arial" panose="020B0604020202020204" pitchFamily="34" charset="0"/>
              </a:rPr>
              <a:t>байгуулах</a:t>
            </a:r>
            <a:r>
              <a:rPr lang="en-US" sz="1500" dirty="0" smtClean="0">
                <a:solidFill>
                  <a:srgbClr val="000000"/>
                </a:solidFill>
                <a:latin typeface="Arial" panose="020B0604020202020204" pitchFamily="34" charset="0"/>
                <a:ea typeface="Verdana" panose="020B0604030504040204" pitchFamily="34" charset="0"/>
                <a:cs typeface="Arial" panose="020B0604020202020204" pitchFamily="34" charset="0"/>
              </a:rPr>
              <a:t>;</a:t>
            </a:r>
            <a:endParaRPr lang="en-US" sz="1500" dirty="0">
              <a:latin typeface="Arial" panose="020B0604020202020204" pitchFamily="34" charset="0"/>
              <a:ea typeface="Times New Roman" panose="02020603050405020304" pitchFamily="18" charset="0"/>
              <a:cs typeface="Arial" panose="020B0604020202020204" pitchFamily="34" charset="0"/>
            </a:endParaRPr>
          </a:p>
          <a:p>
            <a:pPr algn="just">
              <a:spcBef>
                <a:spcPts val="0"/>
              </a:spcBef>
              <a:tabLst>
                <a:tab pos="457200" algn="l"/>
              </a:tabLst>
            </a:pPr>
            <a:r>
              <a:rPr lang="mn-MN" sz="1500" dirty="0">
                <a:solidFill>
                  <a:srgbClr val="000000"/>
                </a:solidFill>
                <a:latin typeface="Arial" panose="020B0604020202020204" pitchFamily="34" charset="0"/>
                <a:ea typeface="Calibri" panose="020F0502020204030204" pitchFamily="34" charset="0"/>
                <a:cs typeface="Arial" panose="020B0604020202020204" pitchFamily="34" charset="0"/>
              </a:rPr>
              <a:t>Сургуулийн өмнөх боловсролын байгууллагад хөгжлийн бэрхшээлтэй хүүхдийн хэрэгцээ, бодит байдалд нийцүүлэн хөгжих, сурах эрхийг хангах орон тооны бус дэмжлэгийн багийг байгуулж </a:t>
            </a:r>
            <a:r>
              <a:rPr lang="mn-MN" sz="1500" dirty="0" smtClean="0">
                <a:solidFill>
                  <a:srgbClr val="000000"/>
                </a:solidFill>
                <a:latin typeface="Arial" panose="020B0604020202020204" pitchFamily="34" charset="0"/>
                <a:ea typeface="Calibri" panose="020F0502020204030204" pitchFamily="34" charset="0"/>
                <a:cs typeface="Arial" panose="020B0604020202020204" pitchFamily="34" charset="0"/>
              </a:rPr>
              <a:t>ажиллуулах</a:t>
            </a:r>
            <a:r>
              <a:rPr lang="en-US" sz="1500" dirty="0" smtClean="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en-US" sz="1500" dirty="0">
              <a:latin typeface="Arial" panose="020B0604020202020204" pitchFamily="34" charset="0"/>
              <a:ea typeface="Times New Roman" panose="02020603050405020304" pitchFamily="18"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p:txBody>
      </p:sp>
      <p:pic>
        <p:nvPicPr>
          <p:cNvPr id="4" name="Picture 2" descr="D:\SPARK\201608\khudulmur__niigmiin_MN.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2699792" cy="7567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4749063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Гарчиг 1"/>
          <p:cNvSpPr>
            <a:spLocks noGrp="1"/>
          </p:cNvSpPr>
          <p:nvPr>
            <p:ph type="title"/>
          </p:nvPr>
        </p:nvSpPr>
        <p:spPr>
          <a:xfrm>
            <a:off x="446581" y="852096"/>
            <a:ext cx="8147248" cy="439986"/>
          </a:xfrm>
        </p:spPr>
        <p:txBody>
          <a:bodyPr/>
          <a:lstStyle/>
          <a:p>
            <a:pPr algn="l"/>
            <a:r>
              <a:rPr lang="mn-MN" sz="2000" b="1" spc="-100" dirty="0" smtClean="0">
                <a:solidFill>
                  <a:srgbClr val="2F5897"/>
                </a:solidFill>
                <a:latin typeface="Arial"/>
              </a:rPr>
              <a:t>Аргачлалын  бүтэц</a:t>
            </a:r>
            <a:endParaRPr lang="en-US" dirty="0"/>
          </a:p>
        </p:txBody>
      </p:sp>
      <p:sp>
        <p:nvSpPr>
          <p:cNvPr id="3" name="Агуулгын орлуулагч 2"/>
          <p:cNvSpPr>
            <a:spLocks noGrp="1"/>
          </p:cNvSpPr>
          <p:nvPr>
            <p:ph idx="1"/>
          </p:nvPr>
        </p:nvSpPr>
        <p:spPr>
          <a:xfrm>
            <a:off x="419266" y="1292082"/>
            <a:ext cx="4349044" cy="5461299"/>
          </a:xfrm>
        </p:spPr>
        <p:txBody>
          <a:bodyPr>
            <a:noAutofit/>
          </a:bodyPr>
          <a:lstStyle/>
          <a:p>
            <a:pPr marL="0" lvl="0" indent="0" algn="ctr" eaLnBrk="0" fontAlgn="base" hangingPunct="0">
              <a:spcBef>
                <a:spcPct val="0"/>
              </a:spcBef>
              <a:spcAft>
                <a:spcPct val="0"/>
              </a:spcAft>
              <a:buClr>
                <a:srgbClr val="6076B4"/>
              </a:buClr>
              <a:buSzPct val="85000"/>
              <a:buNone/>
            </a:pPr>
            <a:r>
              <a:rPr lang="mn-MN" sz="1200" b="1" spc="-100" dirty="0" smtClean="0">
                <a:solidFill>
                  <a:schemeClr val="tx2"/>
                </a:solidFill>
                <a:latin typeface="Arial" panose="020B0604020202020204" pitchFamily="34" charset="0"/>
                <a:ea typeface="+mj-ea"/>
                <a:cs typeface="Arial" panose="020B0604020202020204" pitchFamily="34" charset="0"/>
              </a:rPr>
              <a:t>Нэгдүгээр хавсралт</a:t>
            </a:r>
            <a:endParaRPr lang="mn-MN" sz="1200" b="1" spc="-100" dirty="0">
              <a:solidFill>
                <a:schemeClr val="tx2"/>
              </a:solidFill>
              <a:latin typeface="Arial" panose="020B0604020202020204" pitchFamily="34" charset="0"/>
              <a:ea typeface="+mj-ea"/>
              <a:cs typeface="Arial" panose="020B0604020202020204" pitchFamily="34" charset="0"/>
            </a:endParaRPr>
          </a:p>
          <a:p>
            <a:pPr marL="0" lvl="0" indent="0" algn="ctr" eaLnBrk="0" fontAlgn="base" hangingPunct="0">
              <a:spcBef>
                <a:spcPct val="0"/>
              </a:spcBef>
              <a:spcAft>
                <a:spcPct val="0"/>
              </a:spcAft>
              <a:buClr>
                <a:srgbClr val="6076B4"/>
              </a:buClr>
              <a:buSzPct val="85000"/>
              <a:buNone/>
            </a:pPr>
            <a:r>
              <a:rPr lang="mn-MN" sz="1200" spc="-100" dirty="0">
                <a:solidFill>
                  <a:schemeClr val="tx2"/>
                </a:solidFill>
                <a:latin typeface="Arial" panose="020B0604020202020204" pitchFamily="34" charset="0"/>
                <a:ea typeface="+mj-ea"/>
                <a:cs typeface="Arial" panose="020B0604020202020204" pitchFamily="34" charset="0"/>
              </a:rPr>
              <a:t>Хөгжлийн бэрхшээлтэй хүүхдэд хөгжлийн цогц дэмжлэг </a:t>
            </a:r>
            <a:r>
              <a:rPr lang="mn-MN" sz="1200" spc="-100" dirty="0" smtClean="0">
                <a:solidFill>
                  <a:schemeClr val="tx2"/>
                </a:solidFill>
                <a:latin typeface="Arial" panose="020B0604020202020204" pitchFamily="34" charset="0"/>
                <a:ea typeface="+mj-ea"/>
                <a:cs typeface="Arial" panose="020B0604020202020204" pitchFamily="34" charset="0"/>
              </a:rPr>
              <a:t>үзүүлэх аргачлал</a:t>
            </a:r>
            <a:endParaRPr lang="mn-MN" sz="1200" b="1" dirty="0" smtClean="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400050" lvl="1" indent="0" algn="just" eaLnBrk="0" fontAlgn="base" hangingPunct="0">
              <a:lnSpc>
                <a:spcPct val="110000"/>
              </a:lnSpc>
              <a:spcAft>
                <a:spcPts val="600"/>
              </a:spcAft>
              <a:buClr>
                <a:srgbClr val="6076B4"/>
              </a:buClr>
              <a:buSzPct val="85000"/>
              <a:buNone/>
            </a:pPr>
            <a:r>
              <a:rPr lang="mn-MN" sz="1200" b="1" dirty="0" smtClean="0">
                <a:solidFill>
                  <a:schemeClr val="tx2"/>
                </a:solidFill>
                <a:latin typeface="Arial" panose="020B0604020202020204" pitchFamily="34" charset="0"/>
                <a:ea typeface="Times New Roman" panose="02020603050405020304" pitchFamily="18" charset="0"/>
                <a:cs typeface="Arial" panose="020B0604020202020204" pitchFamily="34" charset="0"/>
              </a:rPr>
              <a:t>НЭГ.</a:t>
            </a:r>
            <a:r>
              <a:rPr lang="mn-MN" sz="1200" dirty="0" smtClean="0">
                <a:solidFill>
                  <a:prstClr val="black"/>
                </a:solidFill>
                <a:latin typeface="Arial" panose="020B0604020202020204" pitchFamily="34" charset="0"/>
                <a:ea typeface="Times New Roman" panose="02020603050405020304" pitchFamily="18" charset="0"/>
                <a:cs typeface="Arial" panose="020B0604020202020204" pitchFamily="34" charset="0"/>
              </a:rPr>
              <a:t>Нийтлэг үндэслэл </a:t>
            </a:r>
          </a:p>
          <a:p>
            <a:pPr marL="400050" lvl="1" indent="0" algn="just" eaLnBrk="0" fontAlgn="base" hangingPunct="0">
              <a:lnSpc>
                <a:spcPct val="110000"/>
              </a:lnSpc>
              <a:spcAft>
                <a:spcPts val="600"/>
              </a:spcAft>
              <a:buClr>
                <a:srgbClr val="6076B4"/>
              </a:buClr>
              <a:buSzPct val="85000"/>
              <a:buNone/>
            </a:pPr>
            <a:r>
              <a:rPr lang="mn-MN" sz="1200" b="1" dirty="0" smtClean="0">
                <a:solidFill>
                  <a:schemeClr val="tx2"/>
                </a:solidFill>
                <a:latin typeface="Arial" panose="020B0604020202020204" pitchFamily="34" charset="0"/>
                <a:ea typeface="Calibri" panose="020F0502020204030204" pitchFamily="34" charset="0"/>
                <a:cs typeface="Arial" panose="020B0604020202020204" pitchFamily="34" charset="0"/>
              </a:rPr>
              <a:t>ХОЁР.</a:t>
            </a:r>
            <a:r>
              <a:rPr lang="mn-MN" sz="1200" dirty="0" smtClean="0">
                <a:solidFill>
                  <a:prstClr val="black"/>
                </a:solidFill>
                <a:latin typeface="Arial" panose="020B0604020202020204" pitchFamily="34" charset="0"/>
                <a:ea typeface="Calibri" panose="020F0502020204030204" pitchFamily="34" charset="0"/>
                <a:cs typeface="Arial" panose="020B0604020202020204" pitchFamily="34" charset="0"/>
              </a:rPr>
              <a:t>Хөгжлийн хоцрогдол, бэрхшээлтэй хүүхдэд хөгжлийн цогц дэмжлэг үзүүлэх тогтолцоо</a:t>
            </a:r>
          </a:p>
          <a:p>
            <a:pPr marL="400050" lvl="1" indent="0" algn="just" eaLnBrk="0" fontAlgn="base" hangingPunct="0">
              <a:lnSpc>
                <a:spcPct val="110000"/>
              </a:lnSpc>
              <a:spcAft>
                <a:spcPts val="800"/>
              </a:spcAft>
              <a:buClr>
                <a:srgbClr val="6076B4"/>
              </a:buClr>
              <a:buSzPct val="85000"/>
              <a:buNone/>
            </a:pPr>
            <a:r>
              <a:rPr lang="mn-MN" sz="1200" b="1" dirty="0" smtClean="0">
                <a:solidFill>
                  <a:schemeClr val="tx2"/>
                </a:solidFill>
                <a:latin typeface="Arial" panose="020B0604020202020204" pitchFamily="34" charset="0"/>
                <a:ea typeface="Times New Roman" panose="02020603050405020304" pitchFamily="18" charset="0"/>
                <a:cs typeface="Arial" panose="020B0604020202020204" pitchFamily="34" charset="0"/>
              </a:rPr>
              <a:t>ГУРАВ.</a:t>
            </a:r>
            <a:r>
              <a:rPr lang="mn-MN" sz="1200" dirty="0" smtClean="0">
                <a:solidFill>
                  <a:prstClr val="black"/>
                </a:solidFill>
                <a:latin typeface="Arial" panose="020B0604020202020204" pitchFamily="34" charset="0"/>
                <a:ea typeface="Times New Roman" panose="02020603050405020304" pitchFamily="18" charset="0"/>
                <a:cs typeface="Arial" panose="020B0604020202020204" pitchFamily="34" charset="0"/>
              </a:rPr>
              <a:t>Хөгжлийн бэрхшээлтэй хүүхдэд үзүүлэх боловсролын тусламж, үйлчилгээ</a:t>
            </a:r>
          </a:p>
          <a:p>
            <a:pPr marL="400050" lvl="1" indent="0" algn="just" eaLnBrk="0" fontAlgn="base" hangingPunct="0">
              <a:lnSpc>
                <a:spcPct val="110000"/>
              </a:lnSpc>
              <a:spcAft>
                <a:spcPts val="800"/>
              </a:spcAft>
              <a:buClr>
                <a:srgbClr val="6076B4"/>
              </a:buClr>
              <a:buSzPct val="85000"/>
              <a:buNone/>
            </a:pPr>
            <a:r>
              <a:rPr lang="mn-MN" sz="1200" b="1" dirty="0" smtClean="0">
                <a:solidFill>
                  <a:schemeClr val="tx2"/>
                </a:solidFill>
                <a:latin typeface="Arial" panose="020B0604020202020204" pitchFamily="34" charset="0"/>
                <a:ea typeface="Times New Roman" panose="02020603050405020304" pitchFamily="18" charset="0"/>
                <a:cs typeface="Arial" panose="020B0604020202020204" pitchFamily="34" charset="0"/>
              </a:rPr>
              <a:t>ДӨРӨВ.</a:t>
            </a:r>
            <a:r>
              <a:rPr lang="mn-MN" sz="1200" dirty="0" smtClean="0">
                <a:solidFill>
                  <a:srgbClr val="000000"/>
                </a:solidFill>
                <a:latin typeface="Arial" panose="020B0604020202020204" pitchFamily="34" charset="0"/>
                <a:ea typeface="Times New Roman" panose="02020603050405020304" pitchFamily="18" charset="0"/>
                <a:cs typeface="Arial" panose="020B0604020202020204" pitchFamily="34" charset="0"/>
              </a:rPr>
              <a:t>Эрт илрүүлэлт, хөгжлийн дэмжлэгийн тогтолцооны хяналт үнэлгээ</a:t>
            </a:r>
          </a:p>
          <a:p>
            <a:pPr marL="400050" lvl="1" indent="0" algn="ctr" eaLnBrk="0" fontAlgn="base" hangingPunct="0">
              <a:lnSpc>
                <a:spcPct val="110000"/>
              </a:lnSpc>
              <a:spcAft>
                <a:spcPts val="800"/>
              </a:spcAft>
              <a:buClr>
                <a:srgbClr val="6076B4"/>
              </a:buClr>
              <a:buSzPct val="85000"/>
              <a:buNone/>
            </a:pPr>
            <a:r>
              <a:rPr lang="mn-MN" sz="1200" b="1" dirty="0" smtClean="0">
                <a:solidFill>
                  <a:srgbClr val="1F497D"/>
                </a:solidFill>
                <a:latin typeface="Arial" panose="020B0604020202020204" pitchFamily="34" charset="0"/>
                <a:ea typeface="Calibri" panose="020F0502020204030204" pitchFamily="34" charset="0"/>
                <a:cs typeface="Arial" panose="020B0604020202020204" pitchFamily="34" charset="0"/>
              </a:rPr>
              <a:t>Хоёрдугаар хавсралт</a:t>
            </a:r>
            <a:r>
              <a:rPr lang="mn-MN" sz="1200" b="1" dirty="0">
                <a:solidFill>
                  <a:srgbClr val="FF0000"/>
                </a:solidFill>
                <a:latin typeface="Arial" panose="020B0604020202020204" pitchFamily="34" charset="0"/>
                <a:ea typeface="Calibri" panose="020F0502020204030204" pitchFamily="34" charset="0"/>
                <a:cs typeface="Arial" panose="020B0604020202020204" pitchFamily="34" charset="0"/>
              </a:rPr>
              <a:t/>
            </a:r>
            <a:br>
              <a:rPr lang="mn-MN" sz="1200" b="1" dirty="0">
                <a:solidFill>
                  <a:srgbClr val="FF0000"/>
                </a:solidFill>
                <a:latin typeface="Arial" panose="020B0604020202020204" pitchFamily="34" charset="0"/>
                <a:ea typeface="Calibri" panose="020F0502020204030204" pitchFamily="34" charset="0"/>
                <a:cs typeface="Arial" panose="020B0604020202020204" pitchFamily="34" charset="0"/>
              </a:rPr>
            </a:br>
            <a:r>
              <a:rPr lang="mn-MN" sz="1200" dirty="0">
                <a:solidFill>
                  <a:srgbClr val="1F497D"/>
                </a:solidFill>
                <a:latin typeface="Arial" panose="020B0604020202020204" pitchFamily="34" charset="0"/>
                <a:ea typeface="Calibri" panose="020F0502020204030204" pitchFamily="34" charset="0"/>
                <a:cs typeface="Arial" panose="020B0604020202020204" pitchFamily="34" charset="0"/>
              </a:rPr>
              <a:t>Хөгжлийн бэрхшээлтэй хүүхдийн эрүүл мэнд, боловсрол, нийгмийн хамгааллын салбар комиссын шийдвэрийн маягтыг</a:t>
            </a:r>
          </a:p>
          <a:p>
            <a:pPr marL="0" lvl="0" indent="0" algn="ctr" eaLnBrk="0" fontAlgn="base" hangingPunct="0">
              <a:spcBef>
                <a:spcPct val="0"/>
              </a:spcBef>
              <a:spcAft>
                <a:spcPct val="0"/>
              </a:spcAft>
              <a:buNone/>
            </a:pPr>
            <a:r>
              <a:rPr lang="mn-MN" sz="1200" b="1" dirty="0">
                <a:solidFill>
                  <a:srgbClr val="1F497D"/>
                </a:solidFill>
                <a:latin typeface="Arial" panose="020B0604020202020204" pitchFamily="34" charset="0"/>
                <a:ea typeface="Calibri" panose="020F0502020204030204" pitchFamily="34" charset="0"/>
                <a:cs typeface="Arial" panose="020B0604020202020204" pitchFamily="34" charset="0"/>
              </a:rPr>
              <a:t>Гуравдугаар хавсралт</a:t>
            </a:r>
          </a:p>
          <a:p>
            <a:pPr marL="0" lvl="0" indent="0" algn="ctr" eaLnBrk="0" fontAlgn="base" hangingPunct="0">
              <a:spcBef>
                <a:spcPct val="0"/>
              </a:spcBef>
              <a:spcAft>
                <a:spcPct val="0"/>
              </a:spcAft>
              <a:buNone/>
            </a:pPr>
            <a:r>
              <a:rPr lang="mn-MN" sz="1200" dirty="0">
                <a:solidFill>
                  <a:srgbClr val="1F497D"/>
                </a:solidFill>
                <a:latin typeface="Arial" panose="020B0604020202020204" pitchFamily="34" charset="0"/>
                <a:ea typeface="Calibri" panose="020F0502020204030204" pitchFamily="34" charset="0"/>
                <a:cs typeface="Arial" panose="020B0604020202020204" pitchFamily="34" charset="0"/>
              </a:rPr>
              <a:t>Хүүхдийн хувийн хэрэг хөтлөх маягтыг</a:t>
            </a:r>
          </a:p>
          <a:p>
            <a:pPr marL="0" lvl="0" indent="0" algn="ctr" eaLnBrk="0" fontAlgn="base" hangingPunct="0">
              <a:spcBef>
                <a:spcPct val="0"/>
              </a:spcBef>
              <a:spcAft>
                <a:spcPct val="0"/>
              </a:spcAft>
              <a:buNone/>
            </a:pPr>
            <a:endParaRPr lang="mn-MN" sz="1200" dirty="0">
              <a:solidFill>
                <a:srgbClr val="1F497D"/>
              </a:solidFill>
              <a:latin typeface="Arial" panose="020B0604020202020204" pitchFamily="34" charset="0"/>
              <a:ea typeface="Calibri" panose="020F0502020204030204" pitchFamily="34" charset="0"/>
              <a:cs typeface="Arial" panose="020B0604020202020204" pitchFamily="34" charset="0"/>
            </a:endParaRPr>
          </a:p>
          <a:p>
            <a:pPr marL="0" lvl="0" indent="0" algn="ctr" eaLnBrk="0" fontAlgn="base" hangingPunct="0">
              <a:spcBef>
                <a:spcPct val="0"/>
              </a:spcBef>
              <a:spcAft>
                <a:spcPct val="0"/>
              </a:spcAft>
              <a:buNone/>
            </a:pPr>
            <a:r>
              <a:rPr lang="mn-MN" sz="1200" b="1" dirty="0">
                <a:solidFill>
                  <a:srgbClr val="1F497D"/>
                </a:solidFill>
                <a:latin typeface="Arial" panose="020B0604020202020204" pitchFamily="34" charset="0"/>
                <a:ea typeface="Calibri" panose="020F0502020204030204" pitchFamily="34" charset="0"/>
                <a:cs typeface="Arial" panose="020B0604020202020204" pitchFamily="34" charset="0"/>
              </a:rPr>
              <a:t>Дөрөвдүгээр хавсралт </a:t>
            </a:r>
          </a:p>
          <a:p>
            <a:pPr marL="0" lvl="0" indent="0" algn="ctr" eaLnBrk="0" fontAlgn="base" hangingPunct="0">
              <a:spcBef>
                <a:spcPct val="0"/>
              </a:spcBef>
              <a:spcAft>
                <a:spcPct val="0"/>
              </a:spcAft>
              <a:buNone/>
            </a:pPr>
            <a:r>
              <a:rPr lang="mn-MN" sz="1200" dirty="0">
                <a:solidFill>
                  <a:srgbClr val="1F497D"/>
                </a:solidFill>
                <a:latin typeface="Arial" panose="020B0604020202020204" pitchFamily="34" charset="0"/>
                <a:ea typeface="Calibri" panose="020F0502020204030204" pitchFamily="34" charset="0"/>
                <a:cs typeface="Arial" panose="020B0604020202020204" pitchFamily="34" charset="0"/>
              </a:rPr>
              <a:t>Салбар комиссын хуралдаанд орсон хүүхдийн бүртгэлийн дэвтрийн маягтыг тус тус </a:t>
            </a:r>
            <a:r>
              <a:rPr lang="mn-MN" sz="1200" dirty="0" smtClean="0">
                <a:solidFill>
                  <a:srgbClr val="1F497D"/>
                </a:solidFill>
                <a:latin typeface="Arial" panose="020B0604020202020204" pitchFamily="34" charset="0"/>
                <a:ea typeface="Calibri" panose="020F0502020204030204" pitchFamily="34" charset="0"/>
                <a:cs typeface="Arial" panose="020B0604020202020204" pitchFamily="34" charset="0"/>
              </a:rPr>
              <a:t>баталсан</a:t>
            </a:r>
            <a:endParaRPr lang="mn-MN" sz="1200" dirty="0" smtClean="0">
              <a:solidFill>
                <a:srgbClr val="1F497D"/>
              </a:solidFill>
              <a:latin typeface="Arial" panose="020B0604020202020204" pitchFamily="34" charset="0"/>
              <a:cs typeface="Arial" panose="020B0604020202020204" pitchFamily="34" charset="0"/>
            </a:endParaRPr>
          </a:p>
          <a:p>
            <a:pPr marL="0" lvl="0" indent="0" algn="ctr" eaLnBrk="0" fontAlgn="base" hangingPunct="0">
              <a:spcAft>
                <a:spcPts val="800"/>
              </a:spcAft>
              <a:buClr>
                <a:srgbClr val="6076B4"/>
              </a:buClr>
              <a:buSzPct val="85000"/>
              <a:buNone/>
            </a:pPr>
            <a:endParaRPr lang="mn-MN" sz="1200" dirty="0">
              <a:solidFill>
                <a:prstClr val="black"/>
              </a:solidFill>
              <a:latin typeface="Arial" panose="020B0604020202020204" pitchFamily="34" charset="0"/>
              <a:ea typeface="Calibri" panose="020F0502020204030204" pitchFamily="34" charset="0"/>
              <a:cs typeface="Microsoft Himalaya" panose="01010100010101010101" pitchFamily="2" charset="0"/>
            </a:endParaRPr>
          </a:p>
          <a:p>
            <a:pPr marL="182563" lvl="0" indent="-182563" algn="just" eaLnBrk="0" fontAlgn="base" hangingPunct="0">
              <a:spcAft>
                <a:spcPts val="800"/>
              </a:spcAft>
              <a:buClr>
                <a:srgbClr val="6076B4"/>
              </a:buClr>
              <a:buSzPct val="85000"/>
              <a:buFont typeface="Arial" charset="0"/>
              <a:buChar char="•"/>
            </a:pPr>
            <a:endParaRPr lang="mn-MN" sz="1200" dirty="0">
              <a:solidFill>
                <a:prstClr val="black"/>
              </a:solidFill>
              <a:latin typeface="Calibri" panose="020F0502020204030204" pitchFamily="34" charset="0"/>
              <a:ea typeface="Calibri" panose="020F0502020204030204" pitchFamily="34" charset="0"/>
              <a:cs typeface="Microsoft Himalaya" panose="01010100010101010101" pitchFamily="2" charset="0"/>
            </a:endParaRPr>
          </a:p>
        </p:txBody>
      </p:sp>
      <p:pic>
        <p:nvPicPr>
          <p:cNvPr id="4" name="Picture 2" descr="D:\SPARK\201608\khudulmur__niigmiin_MN.pn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0" y="0"/>
            <a:ext cx="2699792" cy="7567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Picture 5"/>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5038964" y="1387412"/>
            <a:ext cx="3665891" cy="4547737"/>
          </a:xfrm>
          <a:prstGeom prst="rect">
            <a:avLst/>
          </a:prstGeom>
        </p:spPr>
      </p:pic>
      <p:sp>
        <p:nvSpPr>
          <p:cNvPr id="10" name="Гарчиг 1"/>
          <p:cNvSpPr txBox="1">
            <a:spLocks/>
          </p:cNvSpPr>
          <p:nvPr/>
        </p:nvSpPr>
        <p:spPr>
          <a:xfrm>
            <a:off x="5038964" y="852096"/>
            <a:ext cx="3582180" cy="47861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mn-MN" sz="1400" spc="-100" dirty="0" smtClean="0">
                <a:solidFill>
                  <a:srgbClr val="2F5897"/>
                </a:solidFill>
                <a:latin typeface="Arial"/>
              </a:rPr>
              <a:t>Хөгжлийн хоцрогдол, бэрхшээлтэй хүүхдэд хөгжлийн цогц дэмжлэг үзүүлэх тогтолцоо</a:t>
            </a:r>
            <a:endParaRPr lang="en-US" sz="1400" dirty="0"/>
          </a:p>
        </p:txBody>
      </p:sp>
    </p:spTree>
    <p:extLst>
      <p:ext uri="{BB962C8B-B14F-4D97-AF65-F5344CB8AC3E}">
        <p14:creationId xmlns:p14="http://schemas.microsoft.com/office/powerpoint/2010/main" xmlns="" val="36833861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Гарчиг 1"/>
          <p:cNvSpPr>
            <a:spLocks noGrp="1"/>
          </p:cNvSpPr>
          <p:nvPr>
            <p:ph type="title"/>
          </p:nvPr>
        </p:nvSpPr>
        <p:spPr>
          <a:xfrm>
            <a:off x="471487" y="548680"/>
            <a:ext cx="8229600" cy="778098"/>
          </a:xfrm>
        </p:spPr>
        <p:txBody>
          <a:bodyPr/>
          <a:lstStyle/>
          <a:p>
            <a:pPr algn="r"/>
            <a:r>
              <a:rPr lang="mn-MN" sz="2000" b="1" spc="-100" dirty="0" smtClean="0">
                <a:solidFill>
                  <a:srgbClr val="2F5897"/>
                </a:solidFill>
                <a:latin typeface="Arial"/>
              </a:rPr>
              <a:t>Аргачлалын хүрээнд салбаруудад </a:t>
            </a:r>
            <a:r>
              <a:rPr lang="mn-MN" sz="2000" b="1" spc="-100" dirty="0">
                <a:solidFill>
                  <a:srgbClr val="2F5897"/>
                </a:solidFill>
                <a:latin typeface="Arial"/>
              </a:rPr>
              <a:t>орсон өөрчлөлт </a:t>
            </a:r>
            <a:endParaRPr lang="en-US" dirty="0"/>
          </a:p>
        </p:txBody>
      </p:sp>
      <p:sp>
        <p:nvSpPr>
          <p:cNvPr id="3" name="Агуулгын орлуулагч 2"/>
          <p:cNvSpPr>
            <a:spLocks noGrp="1"/>
          </p:cNvSpPr>
          <p:nvPr>
            <p:ph idx="1"/>
          </p:nvPr>
        </p:nvSpPr>
        <p:spPr>
          <a:xfrm>
            <a:off x="539552" y="1196752"/>
            <a:ext cx="7992888" cy="4680520"/>
          </a:xfrm>
        </p:spPr>
        <p:txBody>
          <a:bodyPr>
            <a:noAutofit/>
          </a:bodyPr>
          <a:lstStyle/>
          <a:p>
            <a:pPr marL="0" lvl="0" indent="0" algn="just" eaLnBrk="0" fontAlgn="base" hangingPunct="0">
              <a:lnSpc>
                <a:spcPct val="115000"/>
              </a:lnSpc>
              <a:spcBef>
                <a:spcPct val="0"/>
              </a:spcBef>
              <a:buNone/>
            </a:pPr>
            <a:r>
              <a:rPr lang="mn-MN" altLang="en-US" sz="1400" b="1" dirty="0">
                <a:solidFill>
                  <a:srgbClr val="FF0000"/>
                </a:solidFill>
                <a:latin typeface="Arial"/>
              </a:rPr>
              <a:t> </a:t>
            </a:r>
            <a:r>
              <a:rPr lang="mn-MN" altLang="en-US" sz="1400" b="1" dirty="0" smtClean="0">
                <a:solidFill>
                  <a:srgbClr val="FF0000"/>
                </a:solidFill>
                <a:latin typeface="Arial"/>
              </a:rPr>
              <a:t>НИЙТЛЭГ ӨӨРЧЛӨЛТ</a:t>
            </a:r>
            <a:r>
              <a:rPr lang="en-US" altLang="en-US" sz="1400" b="1" dirty="0" smtClean="0">
                <a:solidFill>
                  <a:srgbClr val="FF0000"/>
                </a:solidFill>
                <a:latin typeface="Arial"/>
              </a:rPr>
              <a:t>:</a:t>
            </a:r>
            <a:endParaRPr lang="mn-MN" altLang="en-US" sz="1400" b="1" dirty="0">
              <a:solidFill>
                <a:srgbClr val="FF0000"/>
              </a:solidFill>
              <a:latin typeface="Arial"/>
            </a:endParaRPr>
          </a:p>
          <a:p>
            <a:pPr marL="0" lvl="0" indent="0" algn="just" eaLnBrk="0" fontAlgn="base" hangingPunct="0">
              <a:lnSpc>
                <a:spcPct val="115000"/>
              </a:lnSpc>
              <a:spcBef>
                <a:spcPct val="0"/>
              </a:spcBef>
              <a:buNone/>
            </a:pPr>
            <a:r>
              <a:rPr lang="mn-MN"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Хөгжлийн бэрхшээлтэй хүүхдэд хөгжлийн цогц дэмжлэг үзүүлэхэд эрүүл мэнд, боловсрол, нийгмийн хамгааллын салбарын шинээр батлагдан хэрэгжиж буй эрх зүйн баримт бичигт нийцүүлсэн</a:t>
            </a:r>
            <a:r>
              <a:rPr lang="mn-MN" sz="1400"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a:t>
            </a:r>
          </a:p>
          <a:p>
            <a:pPr marL="0" lvl="0" indent="0" algn="just" eaLnBrk="0" fontAlgn="base" hangingPunct="0">
              <a:lnSpc>
                <a:spcPct val="115000"/>
              </a:lnSpc>
              <a:spcBef>
                <a:spcPct val="0"/>
              </a:spcBef>
              <a:buNone/>
            </a:pPr>
            <a:endParaRPr lang="mn-MN" sz="1400"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marL="0" lvl="1" indent="0" algn="just" eaLnBrk="0" fontAlgn="base" hangingPunct="0">
              <a:spcAft>
                <a:spcPct val="0"/>
              </a:spcAft>
              <a:buClr>
                <a:srgbClr val="6076B4"/>
              </a:buClr>
              <a:buSzPct val="85000"/>
              <a:buNone/>
              <a:defRPr/>
            </a:pPr>
            <a:r>
              <a:rPr lang="mn-MN" altLang="en-US" sz="1400" b="1" dirty="0">
                <a:solidFill>
                  <a:srgbClr val="FF0000"/>
                </a:solidFill>
                <a:latin typeface="Arial"/>
              </a:rPr>
              <a:t>ЭРҮҮЛ МЭНДИЙН ЯАМ:</a:t>
            </a:r>
          </a:p>
          <a:p>
            <a:pPr marL="0" lvl="1" indent="0" algn="just" eaLnBrk="0" fontAlgn="base" hangingPunct="0">
              <a:spcAft>
                <a:spcPct val="0"/>
              </a:spcAft>
              <a:buClr>
                <a:srgbClr val="6076B4"/>
              </a:buClr>
              <a:buSzPct val="85000"/>
              <a:buNone/>
              <a:defRPr/>
            </a:pPr>
            <a:endParaRPr lang="mn-MN" sz="1400" dirty="0">
              <a:solidFill>
                <a:prstClr val="black"/>
              </a:solidFill>
              <a:latin typeface="Arial" panose="020B0604020202020204" pitchFamily="34" charset="0"/>
              <a:ea typeface="Calibri" panose="020F0502020204030204" pitchFamily="34" charset="0"/>
              <a:cs typeface="Times New Roman" panose="02020603050405020304" pitchFamily="18" charset="0"/>
            </a:endParaRPr>
          </a:p>
          <a:p>
            <a:pPr marL="182563" lvl="0" indent="-182563" algn="just" eaLnBrk="0" fontAlgn="base" hangingPunct="0">
              <a:lnSpc>
                <a:spcPct val="107000"/>
              </a:lnSpc>
              <a:spcBef>
                <a:spcPct val="0"/>
              </a:spcBef>
              <a:spcAft>
                <a:spcPts val="800"/>
              </a:spcAft>
              <a:buFont typeface="Arial" charset="0"/>
              <a:buChar char="•"/>
            </a:pPr>
            <a:r>
              <a:rPr lang="mn-MN" sz="1400" dirty="0">
                <a:solidFill>
                  <a:prstClr val="black"/>
                </a:solidFill>
                <a:latin typeface="Arial" panose="020B0604020202020204" pitchFamily="34" charset="0"/>
                <a:ea typeface="MS Mincho"/>
                <a:cs typeface="Arial" charset="0"/>
              </a:rPr>
              <a:t>Өрх, сумын эрүүл мэндийн төв нь хүүхдийн эрүүл мэнд, хөгжлийн цогц  үзлэг, хөгжлийн хоцрогдол, бэрхшээлтэй хүүхдийг бага насанд нь олж илрүүлэх үйлчилгээг 9 сартайгаас зохион байгуулах.</a:t>
            </a:r>
          </a:p>
          <a:p>
            <a:pPr marL="182563" lvl="0" indent="-182563" algn="just" eaLnBrk="0" fontAlgn="base" hangingPunct="0">
              <a:lnSpc>
                <a:spcPct val="107000"/>
              </a:lnSpc>
              <a:spcBef>
                <a:spcPct val="0"/>
              </a:spcBef>
              <a:spcAft>
                <a:spcPts val="800"/>
              </a:spcAft>
              <a:buFont typeface="Arial" charset="0"/>
              <a:buChar char="•"/>
            </a:pPr>
            <a:r>
              <a:rPr lang="mn-MN" sz="1400" dirty="0">
                <a:solidFill>
                  <a:prstClr val="black"/>
                </a:solidFill>
                <a:latin typeface="Arial" panose="020B0604020202020204" pitchFamily="34" charset="0"/>
                <a:ea typeface="Calibri" panose="020F0502020204030204" pitchFamily="34" charset="0"/>
                <a:cs typeface="Times New Roman" panose="02020603050405020304" pitchFamily="18" charset="0"/>
              </a:rPr>
              <a:t>Эрүүл мэндийн асуудал эрхэлсэн төрийн захиргааны төв байгууллага нь 9, 18, 36 сартай хүүхдийн эрүүл мэнд, хөгжлийн цогц үзлэг зохион байгуулах анхан шатны эрүүл мэндийн байгууллагын эмнэлгийн мэргэжилтэн болон төрөлжсөн мэргэжлийн багийн гишүүдийг чадавхжуулахад чиглэсэн нэгдсэн үйл ажиллагааг удирдлага, зохион байгуулалтаар хангаж </a:t>
            </a:r>
            <a:r>
              <a:rPr lang="mn-MN" sz="14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ажиллах</a:t>
            </a:r>
            <a:r>
              <a:rPr lang="en-US" sz="14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a:t>
            </a:r>
            <a:endParaRPr lang="mn-MN" sz="1400" dirty="0">
              <a:solidFill>
                <a:prstClr val="black"/>
              </a:solidFill>
              <a:latin typeface="Calibri" panose="020F0502020204030204" pitchFamily="34" charset="0"/>
              <a:ea typeface="Malgun Gothic" panose="020B0503020000020004" pitchFamily="34" charset="-127"/>
              <a:cs typeface="Microsoft Himalaya" panose="01010100010101010101" pitchFamily="2" charset="0"/>
            </a:endParaRPr>
          </a:p>
          <a:p>
            <a:pPr marL="182563" lvl="0" indent="-182563" algn="just" eaLnBrk="0" fontAlgn="base" hangingPunct="0">
              <a:lnSpc>
                <a:spcPct val="107000"/>
              </a:lnSpc>
              <a:spcBef>
                <a:spcPct val="0"/>
              </a:spcBef>
              <a:spcAft>
                <a:spcPts val="800"/>
              </a:spcAft>
              <a:buFont typeface="Arial" charset="0"/>
              <a:buChar char="•"/>
            </a:pPr>
            <a:r>
              <a:rPr lang="mn-MN" sz="1400" dirty="0">
                <a:solidFill>
                  <a:prstClr val="black"/>
                </a:solidFill>
                <a:latin typeface="Arial" panose="020B0604020202020204" pitchFamily="34" charset="0"/>
                <a:ea typeface="Calibri" panose="020F0502020204030204" pitchFamily="34" charset="0"/>
                <a:cs typeface="Times New Roman" panose="02020603050405020304" pitchFamily="18" charset="0"/>
              </a:rPr>
              <a:t>Аймаг, нийслэлийн Эрүүл мэндийн газар нь хөгжлийн бэрхшээлтэй хүүхдэд эрүүл мэндийн тусламж, үйлчилгээг тэгш хүртээмжтэй үзүүлэх талаар эмч, эмнэлгийн мэргэжилтэнд мэдээлэл, сургалт сурталчилгаа хийж нэгдсэн </a:t>
            </a:r>
            <a:r>
              <a:rPr lang="mn-MN" sz="14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ойлголт өгөх.</a:t>
            </a:r>
            <a:endParaRPr lang="mn-MN" sz="1400" dirty="0">
              <a:solidFill>
                <a:prstClr val="black"/>
              </a:solidFill>
              <a:latin typeface="Calibri" panose="020F0502020204030204" pitchFamily="34" charset="0"/>
              <a:ea typeface="Malgun Gothic" panose="020B0503020000020004" pitchFamily="34" charset="-127"/>
              <a:cs typeface="Microsoft Himalaya" panose="01010100010101010101" pitchFamily="2" charset="0"/>
            </a:endParaRPr>
          </a:p>
          <a:p>
            <a:pPr marL="0" lvl="0" indent="0" algn="just" eaLnBrk="0" fontAlgn="base" hangingPunct="0">
              <a:lnSpc>
                <a:spcPct val="115000"/>
              </a:lnSpc>
              <a:spcBef>
                <a:spcPct val="0"/>
              </a:spcBef>
              <a:buNone/>
            </a:pPr>
            <a:endParaRPr lang="mn-MN"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2" descr="D:\SPARK\201608\khudulmur__niigmiin_MN.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2699792" cy="7567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0607121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12532</TotalTime>
  <Words>1544</Words>
  <Application>Microsoft Office PowerPoint</Application>
  <PresentationFormat>On-screen Show (4:3)</PresentationFormat>
  <Paragraphs>110</Paragraphs>
  <Slides>12</Slides>
  <Notes>6</Notes>
  <HiddenSlides>0</HiddenSlides>
  <MMClips>0</MMClips>
  <ScaleCrop>false</ScaleCrop>
  <HeadingPairs>
    <vt:vector size="4" baseType="variant">
      <vt:variant>
        <vt:lpstr>Theme</vt:lpstr>
      </vt:variant>
      <vt:variant>
        <vt:i4>4</vt:i4>
      </vt:variant>
      <vt:variant>
        <vt:lpstr>Slide Titles</vt:lpstr>
      </vt:variant>
      <vt:variant>
        <vt:i4>12</vt:i4>
      </vt:variant>
    </vt:vector>
  </HeadingPairs>
  <TitlesOfParts>
    <vt:vector size="16" baseType="lpstr">
      <vt:lpstr>Office Theme</vt:lpstr>
      <vt:lpstr>1_Office Theme</vt:lpstr>
      <vt:lpstr>2_Office Theme</vt:lpstr>
      <vt:lpstr>3_Office Theme</vt:lpstr>
      <vt:lpstr> ХӨГЖЛИЙН БЭРХШЭЭЛТЭЙ ХҮҮХДЭД  ХӨГЖЛИЙН ЦОГЦ ДЭМЖЛЭГ ҮЗҮҮЛЭХ  АРГАЧЛАЛЫН ТАНИЛЦУУЛГА</vt:lpstr>
      <vt:lpstr> Хөгжлийн бэрхшээлтэй хүүхдийн эрүүл мэнд, боловсрол, нийгмийн хамгааллын комиссын бүтэц</vt:lpstr>
      <vt:lpstr>Хөгжлийн бэрхшээлтэй хүүхдийн эрүүл мэнд, боловсрол, нийгмийн хамгааллын комисс  </vt:lpstr>
      <vt:lpstr>Салбар комиссын чиг үүрэг </vt:lpstr>
      <vt:lpstr>  Хөгжлийн бэрхшээлтэй хүүхдэд хөгжлийн цогц дэмжлэг үзүүлэх аргачлал, маягтын талаар</vt:lpstr>
      <vt:lpstr>Тушаалыг шинэчлэн боловсруулах үндэслэл</vt:lpstr>
      <vt:lpstr> Шинэчилсэн тушаалд дараах зарчмын  асуудлыг тусгасан </vt:lpstr>
      <vt:lpstr>Аргачлалын  бүтэц</vt:lpstr>
      <vt:lpstr>Аргачлалын хүрээнд салбаруудад орсон өөрчлөлт </vt:lpstr>
      <vt:lpstr>Аргачлалын хүрээнд салбаруудад орсон өөрчлөлт </vt:lpstr>
      <vt:lpstr>Аргачлалын хүрээнд салбаруудад орсон өөрчлөлт </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Side Arrows Background</dc:title>
  <dc:creator>www.powerpointstyles.com</dc:creator>
  <cp:lastModifiedBy>B.Ayaujan</cp:lastModifiedBy>
  <cp:revision>2705</cp:revision>
  <cp:lastPrinted>2020-12-16T09:40:53Z</cp:lastPrinted>
  <dcterms:created xsi:type="dcterms:W3CDTF">2009-03-23T15:23:24Z</dcterms:created>
  <dcterms:modified xsi:type="dcterms:W3CDTF">2022-02-16T02:43:15Z</dcterms:modified>
</cp:coreProperties>
</file>